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6" r:id="rId1"/>
    <p:sldMasterId id="2147483746" r:id="rId2"/>
  </p:sldMasterIdLst>
  <p:notesMasterIdLst>
    <p:notesMasterId r:id="rId21"/>
  </p:notesMasterIdLst>
  <p:handoutMasterIdLst>
    <p:handoutMasterId r:id="rId22"/>
  </p:handoutMasterIdLst>
  <p:sldIdLst>
    <p:sldId id="294" r:id="rId3"/>
    <p:sldId id="407" r:id="rId4"/>
    <p:sldId id="1303" r:id="rId5"/>
    <p:sldId id="1364" r:id="rId6"/>
    <p:sldId id="1359" r:id="rId7"/>
    <p:sldId id="1355" r:id="rId8"/>
    <p:sldId id="1351" r:id="rId9"/>
    <p:sldId id="1357" r:id="rId10"/>
    <p:sldId id="1354" r:id="rId11"/>
    <p:sldId id="1362" r:id="rId12"/>
    <p:sldId id="1363" r:id="rId13"/>
    <p:sldId id="1331" r:id="rId14"/>
    <p:sldId id="1346" r:id="rId15"/>
    <p:sldId id="1350" r:id="rId16"/>
    <p:sldId id="1360" r:id="rId17"/>
    <p:sldId id="257" r:id="rId18"/>
    <p:sldId id="1358" r:id="rId19"/>
    <p:sldId id="1342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Qiu, Cheng (IFPRI)" initials="QC(" lastIdx="1" clrIdx="0"/>
  <p:cmAuthor id="2" name="de Brauw, Alan (IFPRI)" initials="dBA(" lastIdx="6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C4D82E"/>
    <a:srgbClr val="435464"/>
    <a:srgbClr val="62BB46"/>
    <a:srgbClr val="439E2E"/>
    <a:srgbClr val="000000"/>
    <a:srgbClr val="89A527"/>
    <a:srgbClr val="EE283B"/>
    <a:srgbClr val="748B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6172" autoAdjust="0"/>
  </p:normalViewPr>
  <p:slideViewPr>
    <p:cSldViewPr snapToGrid="0">
      <p:cViewPr>
        <p:scale>
          <a:sx n="95" d="100"/>
          <a:sy n="95" d="100"/>
        </p:scale>
        <p:origin x="10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88" d="100"/>
          <a:sy n="88" d="100"/>
        </p:scale>
        <p:origin x="2964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commentAuthors" Target="commentAuthor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handoutMaster" Target="handoutMasters/handout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009C9F-CDE2-6649-9DC9-F2DCDF47A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82162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A3BBB4-83BA-4922-A4DB-9F70F816F70F}" type="datetimeFigureOut">
              <a:rPr lang="en-US" smtClean="0"/>
              <a:t>1/5/2023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2AA323-5059-4D56-8340-1C4053A314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0676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34D9AD8-3193-4DCA-B143-819DCFD1844B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23863" y="692150"/>
            <a:ext cx="6148387" cy="3459163"/>
          </a:xfrm>
          <a:solidFill>
            <a:srgbClr val="FFFFFF"/>
          </a:solidFill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633E3EE-1163-4831-8D81-B81A7431B48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75000">
                <a:schemeClr val="accent2">
                  <a:alpha val="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914400"/>
            <a:ext cx="914403" cy="1676403"/>
          </a:xfrm>
          <a:prstGeom prst="rect">
            <a:avLst/>
          </a:prstGeom>
          <a:noFill/>
        </p:spPr>
      </p:pic>
      <p:sp>
        <p:nvSpPr>
          <p:cNvPr id="11" name="Title 10">
            <a:extLst>
              <a:ext uri="{FF2B5EF4-FFF2-40B4-BE49-F238E27FC236}">
                <a16:creationId xmlns:a16="http://schemas.microsoft.com/office/drawing/2014/main" id="{01034322-4365-498E-A7FE-7A8714B6B28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85997" y="768095"/>
            <a:ext cx="7505703" cy="1362456"/>
          </a:xfrm>
        </p:spPr>
        <p:txBody>
          <a:bodyPr anchor="t" anchorCtr="0">
            <a:noAutofit/>
          </a:bodyPr>
          <a:lstStyle>
            <a:lvl1pPr>
              <a:lnSpc>
                <a:spcPct val="100000"/>
              </a:lnSpc>
              <a:defRPr sz="4400"/>
            </a:lvl1pPr>
          </a:lstStyle>
          <a:p>
            <a:r>
              <a:rPr lang="en-US"/>
              <a:t>TITLE GOES HERE</a:t>
            </a:r>
            <a:br>
              <a:rPr lang="en-US"/>
            </a:br>
            <a:r>
              <a:rPr lang="en-US"/>
              <a:t>CAN RUN TWO LINES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7EA0D272-8C0C-4A3A-9299-20C6D47805D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285997" y="2161704"/>
            <a:ext cx="7505703" cy="531223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800"/>
            </a:lvl1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2B7C7A09-1B0D-478E-92A3-69BAA6FCE94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286000" y="3733801"/>
            <a:ext cx="7505700" cy="2487168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/>
            </a:lvl1pPr>
          </a:lstStyle>
          <a:p>
            <a:pPr lvl="0"/>
            <a:r>
              <a:rPr lang="en-US"/>
              <a:t>Name</a:t>
            </a:r>
            <a:br>
              <a:rPr lang="en-US"/>
            </a:br>
            <a:r>
              <a:rPr lang="en-US"/>
              <a:t>Title, Department/Division</a:t>
            </a:r>
            <a:br>
              <a:rPr lang="en-US"/>
            </a:br>
            <a:r>
              <a:rPr lang="en-US"/>
              <a:t>International Food Policy Research Institute</a:t>
            </a:r>
            <a:br>
              <a:rPr lang="en-US"/>
            </a:br>
            <a:br>
              <a:rPr lang="en-US"/>
            </a:br>
            <a:br>
              <a:rPr lang="en-US"/>
            </a:br>
            <a:r>
              <a:rPr lang="en-US"/>
              <a:t>Location | Date</a:t>
            </a:r>
          </a:p>
        </p:txBody>
      </p:sp>
    </p:spTree>
    <p:extLst>
      <p:ext uri="{BB962C8B-B14F-4D97-AF65-F5344CB8AC3E}">
        <p14:creationId xmlns:p14="http://schemas.microsoft.com/office/powerpoint/2010/main" val="17326586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784B34-BC5C-4949-A54C-5644C65327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4CAEB3-A5D7-45AD-97E3-989A827E8B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DC0399-C42A-4512-B4F9-E4042AA33F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9A60A-0E9D-4CF0-A579-5F5A66AFFA0A}" type="datetimeFigureOut">
              <a:rPr lang="en-US" smtClean="0"/>
              <a:t>1/5/2023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16073C-04F6-472F-BF9A-24FD0BC463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E05272-20AE-48C5-A15C-A18A0FA231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73868-A9CE-4C80-B619-F8B6C31CC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30532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B0B236-4CD8-4EE5-9632-465AA1FE0B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F15903-8CDF-40F7-B0CE-FB2AA60811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AED2B4-6787-4C6A-AFE1-43DEBB1FF0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9A60A-0E9D-4CF0-A579-5F5A66AFFA0A}" type="datetimeFigureOut">
              <a:rPr lang="en-US" smtClean="0"/>
              <a:t>1/5/2023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FE7955-0787-46E2-B8FB-B727D77CA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6938F7-AB8D-4DFB-83EF-DF78058F5B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73868-A9CE-4C80-B619-F8B6C31CC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4258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F89D47-8924-4D97-8F11-62BED446D9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0E6D1E-05E0-4A24-B48D-C9BEDD18915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157F89F-E5AF-45A5-BDB8-DE9DB4A8DE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E60E4D-A5B3-463F-A3BE-411265C4F8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9A60A-0E9D-4CF0-A579-5F5A66AFFA0A}" type="datetimeFigureOut">
              <a:rPr lang="en-US" smtClean="0"/>
              <a:t>1/5/2023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836020-D63D-4CD1-91E7-617BD38F9A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AA3B9A-F299-4B85-92A1-E09C48153B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73868-A9CE-4C80-B619-F8B6C31CC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01828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FFDF5A-1542-47E3-8CD4-8B47C74CCA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D1D61E-BAAF-4E8E-AEBE-F69D06A51B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B12781-6399-4361-AA49-57761D55BB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CAE65D0-73A9-4281-BC18-2FB59C96A46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1E6B152-A678-46DE-AF86-770243B3B49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CA29EFD-D9E4-437A-BE11-1AF01E9B8A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9A60A-0E9D-4CF0-A579-5F5A66AFFA0A}" type="datetimeFigureOut">
              <a:rPr lang="en-US" smtClean="0"/>
              <a:t>1/5/2023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721C531-8DFA-4EF4-B83D-4837B8A378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BE57045-C225-4CB7-BADC-E2E440751D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73868-A9CE-4C80-B619-F8B6C31CC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3210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0C07A7-1BE8-4227-844D-0FE3A177CD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2835462-0643-4BC8-A605-D19FA9B614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9A60A-0E9D-4CF0-A579-5F5A66AFFA0A}" type="datetimeFigureOut">
              <a:rPr lang="en-US" smtClean="0"/>
              <a:t>1/5/2023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CE4A487-C0ED-4368-AFC7-307F821E78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D97680-2541-48DF-9145-4FAC7E1A1B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73868-A9CE-4C80-B619-F8B6C31CC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7869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B7DB69C-3638-4841-91EF-549877F70F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9A60A-0E9D-4CF0-A579-5F5A66AFFA0A}" type="datetimeFigureOut">
              <a:rPr lang="en-US" smtClean="0"/>
              <a:t>1/5/2023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C4329DE-7488-4FB1-9ADA-7697E53C78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C9838E-6801-48CD-AF84-AFAA75D94E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73868-A9CE-4C80-B619-F8B6C31CC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53863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F46330-8126-43C1-AC3F-707267E73B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987336-0A96-4225-8586-79BB291850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CEAFA66-18FE-4F2A-BBA3-42520CC1D0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B6A5AC-493B-4ECC-AC14-EDD91AFF07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9A60A-0E9D-4CF0-A579-5F5A66AFFA0A}" type="datetimeFigureOut">
              <a:rPr lang="en-US" smtClean="0"/>
              <a:t>1/5/2023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5BA26F-554D-47F8-9C9B-D16A8BBEE2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6103F2A-82BA-4E8F-B0D1-713C4D8DF4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73868-A9CE-4C80-B619-F8B6C31CC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83888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5E311B-D1FC-4D19-AEA0-04B674F720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12F0988-0CCF-43CD-A491-74A1295EB12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39F465-4963-4BF3-AC2D-E59628B083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5B078A3-8127-4DBA-89CB-3BF6BFAF95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9A60A-0E9D-4CF0-A579-5F5A66AFFA0A}" type="datetimeFigureOut">
              <a:rPr lang="en-US" smtClean="0"/>
              <a:t>1/5/2023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DA0E21-BAFF-4A9B-9EC5-80AA347B0F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9EFF49-BA7F-476E-BA75-2C3009E6F7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73868-A9CE-4C80-B619-F8B6C31CC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04878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A81C21-2C27-4C9C-A2EB-F95C79A390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B2699B8-3C89-4D5B-9101-DC7728AEFA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F3034B-6671-423D-90A7-9F2C2E184F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9A60A-0E9D-4CF0-A579-5F5A66AFFA0A}" type="datetimeFigureOut">
              <a:rPr lang="en-US" smtClean="0"/>
              <a:t>1/5/2023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83B086-F0C0-429A-BD5E-ABE500B96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DD25BC-A102-478A-BBF1-2A3119631A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73868-A9CE-4C80-B619-F8B6C31CC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955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73CB92F-7B3C-42D3-8E10-C280EA9B2B4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5EEDA5E-7CFF-4DEB-A9BA-F3D972CDE5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99C8F9-514C-468E-93D3-7E57070AC1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9A60A-0E9D-4CF0-A579-5F5A66AFFA0A}" type="datetimeFigureOut">
              <a:rPr lang="en-US" smtClean="0"/>
              <a:t>1/5/2023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995394-0269-46BB-A4B7-FD93EFB1C2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11975E-FCED-4EAD-A640-0BB07E7FC4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73868-A9CE-4C80-B619-F8B6C31CC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9108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9334500" cy="1261872"/>
          </a:xfrm>
        </p:spPr>
        <p:txBody>
          <a:bodyPr>
            <a:normAutofit/>
          </a:bodyPr>
          <a:lstStyle>
            <a:lvl1pPr>
              <a:defRPr sz="2800"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25625"/>
            <a:ext cx="9334500" cy="4351338"/>
          </a:xfrm>
        </p:spPr>
        <p:txBody>
          <a:bodyPr/>
          <a:lstStyle>
            <a:lvl1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685800" indent="-228600">
              <a:buFont typeface="Courier New" charset="0"/>
              <a:buChar char="o"/>
              <a:defRPr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151730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9334500" cy="1261872"/>
          </a:xfrm>
        </p:spPr>
        <p:txBody>
          <a:bodyPr>
            <a:normAutofit/>
          </a:bodyPr>
          <a:lstStyle>
            <a:lvl1pPr>
              <a:defRPr sz="2800"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825625"/>
            <a:ext cx="4608576" cy="4351338"/>
          </a:xfrm>
        </p:spPr>
        <p:txBody>
          <a:bodyPr/>
          <a:lstStyle>
            <a:lvl1pPr>
              <a:defRPr baseline="0"/>
            </a:lvl1pPr>
            <a:lvl2pPr>
              <a:defRPr baseline="0"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83124" y="1825625"/>
            <a:ext cx="4608576" cy="4351338"/>
          </a:xfrm>
        </p:spPr>
        <p:txBody>
          <a:bodyPr/>
          <a:lstStyle>
            <a:lvl1pPr>
              <a:defRPr baseline="0"/>
            </a:lvl1pPr>
            <a:lvl2pPr>
              <a:defRPr baseline="0"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7665909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9334500" cy="1261872"/>
          </a:xfrm>
        </p:spPr>
        <p:txBody>
          <a:bodyPr>
            <a:normAutofit/>
          </a:bodyPr>
          <a:lstStyle>
            <a:lvl1pPr>
              <a:defRPr sz="2800"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88234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34397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73743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994DD2-B736-4515-9F1A-B892D90F75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85887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0A39545-C29A-4219-9954-8CBAD17CD477}" type="datetimeFigureOut">
              <a:rPr lang="en-US" smtClean="0"/>
              <a:pPr/>
              <a:t>1/5/2023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299FDD7-F7E5-4BF5-ACCF-5D1D44779CF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98756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57FA4F-55A8-430A-8B93-AC4A79ACEA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AFB78B5-DB80-45E7-8DFD-B46466C310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8857BB-82AA-47F5-B7A2-C2359DF5B9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9A60A-0E9D-4CF0-A579-5F5A66AFFA0A}" type="datetimeFigureOut">
              <a:rPr lang="en-US" smtClean="0"/>
              <a:t>1/5/2023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2E6AC6-B240-44A6-A6C4-3D07C18658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2D01D3-44CD-4A27-A9D8-1A7FE6EC10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73868-A9CE-4C80-B619-F8B6C31CC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9829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65125"/>
            <a:ext cx="93345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25625"/>
            <a:ext cx="93345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4A5AFE-9A4C-9443-92D6-A4D7FDF824DC}" type="datetimeFigureOut">
              <a:rPr lang="en-US" smtClean="0"/>
              <a:t>1/5/2023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485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14C31E-DA4C-F44D-B44A-157C5C055E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19523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23" r:id="rId3"/>
    <p:sldLayoutId id="2147483743" r:id="rId4"/>
    <p:sldLayoutId id="2147483742" r:id="rId5"/>
    <p:sldLayoutId id="2147483744" r:id="rId6"/>
    <p:sldLayoutId id="2147483745" r:id="rId7"/>
    <p:sldLayoutId id="2147483758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i="0" kern="1200">
          <a:solidFill>
            <a:schemeClr val="tx1"/>
          </a:solidFill>
          <a:latin typeface="Arial" charset="0"/>
          <a:ea typeface="Arial" charset="0"/>
          <a:cs typeface="Arial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" charset="2"/>
        <a:buChar char="§"/>
        <a:defRPr sz="2400" b="0" i="0" kern="1200">
          <a:solidFill>
            <a:schemeClr val="tx1"/>
          </a:solidFill>
          <a:latin typeface="Arial" charset="0"/>
          <a:ea typeface="Arial" charset="0"/>
          <a:cs typeface="Arial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Courier New" charset="0"/>
        <a:buChar char="o"/>
        <a:defRPr sz="2400" b="0" i="0" kern="1200">
          <a:solidFill>
            <a:schemeClr val="tx1"/>
          </a:solidFill>
          <a:latin typeface="Arial" charset="0"/>
          <a:ea typeface="Arial" charset="0"/>
          <a:cs typeface="Arial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Courier New" charset="0"/>
        <a:buChar char="o"/>
        <a:defRPr sz="2400" b="0" i="0" kern="1200">
          <a:solidFill>
            <a:schemeClr val="tx1"/>
          </a:solidFill>
          <a:latin typeface="Arial" charset="0"/>
          <a:ea typeface="Arial" charset="0"/>
          <a:cs typeface="Arial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Courier New" charset="0"/>
        <a:buChar char="o"/>
        <a:defRPr sz="2400" b="0" i="0" kern="1200">
          <a:solidFill>
            <a:schemeClr val="tx1"/>
          </a:solidFill>
          <a:latin typeface="Arial" charset="0"/>
          <a:ea typeface="Arial" charset="0"/>
          <a:cs typeface="Arial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Courier New" charset="0"/>
        <a:buChar char="o"/>
        <a:defRPr sz="2400" b="0" i="0" kern="1200">
          <a:solidFill>
            <a:schemeClr val="tx1"/>
          </a:solidFill>
          <a:latin typeface="Arial" charset="0"/>
          <a:ea typeface="Arial" charset="0"/>
          <a:cs typeface="Arial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6168" userDrawn="1">
          <p15:clr>
            <a:srgbClr val="F26B43"/>
          </p15:clr>
        </p15:guide>
        <p15:guide id="2" orient="horz" pos="912" userDrawn="1">
          <p15:clr>
            <a:srgbClr val="F26B43"/>
          </p15:clr>
        </p15:guide>
        <p15:guide id="4" orient="horz" pos="3312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6833DE8-8FD2-4A51-8435-D7EE671A44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123EA6-86AF-4685-85A8-BD3D79844F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E8393F-51F4-4126-81AF-73B40FB675A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9A60A-0E9D-4CF0-A579-5F5A66AFFA0A}" type="datetimeFigureOut">
              <a:rPr lang="en-US" smtClean="0"/>
              <a:t>1/5/2023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B642FB-4577-4C31-AC38-3945C3C5123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E36217-E894-4394-94ED-ED16738533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A73868-A9CE-4C80-B619-F8B6C31CC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631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pn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emf"/><Relationship Id="rId5" Type="http://schemas.openxmlformats.org/officeDocument/2006/relationships/image" Target="../media/image32.jpeg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5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7.png"/><Relationship Id="rId4" Type="http://schemas.openxmlformats.org/officeDocument/2006/relationships/hyperlink" Target="https://news.cornell.edu/stories/2022/09/study-unmask-true-cost-food-nys-agencies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8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0.jpeg"/><Relationship Id="rId4" Type="http://schemas.openxmlformats.org/officeDocument/2006/relationships/hyperlink" Target="https://www.thelancet.com/article/S0140-6736(20)30677-2/fulltext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6"/>
          <p:cNvSpPr>
            <a:spLocks noChangeArrowheads="1"/>
          </p:cNvSpPr>
          <p:nvPr/>
        </p:nvSpPr>
        <p:spPr bwMode="auto">
          <a:xfrm>
            <a:off x="793376" y="1738312"/>
            <a:ext cx="10455089" cy="4898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3200" b="1" dirty="0">
                <a:solidFill>
                  <a:schemeClr val="bg1"/>
                </a:solidFill>
                <a:latin typeface="Georgia" pitchFamily="18" charset="0"/>
                <a:cs typeface="Times New Roman" pitchFamily="18" charset="0"/>
              </a:rPr>
              <a:t>The Challenges and Opportunities Of</a:t>
            </a:r>
          </a:p>
          <a:p>
            <a:pPr algn="ctr" eaLnBrk="0" hangingPunct="0"/>
            <a:r>
              <a:rPr lang="en-US" sz="3200" b="1" dirty="0">
                <a:solidFill>
                  <a:schemeClr val="bg1"/>
                </a:solidFill>
                <a:latin typeface="Georgia" pitchFamily="18" charset="0"/>
                <a:cs typeface="Times New Roman" pitchFamily="18" charset="0"/>
              </a:rPr>
              <a:t>Emergent Agrifood Systems Transformations</a:t>
            </a:r>
          </a:p>
          <a:p>
            <a:pPr algn="ctr" eaLnBrk="0" hangingPunct="0"/>
            <a:endParaRPr lang="en-US" sz="3200" b="1" dirty="0">
              <a:solidFill>
                <a:schemeClr val="bg1"/>
              </a:solidFill>
              <a:latin typeface="Georgia" pitchFamily="18" charset="0"/>
              <a:cs typeface="Times New Roman" pitchFamily="18" charset="0"/>
            </a:endParaRPr>
          </a:p>
          <a:p>
            <a:pPr algn="ctr" eaLnBrk="0" hangingPunct="0"/>
            <a:endParaRPr lang="en-US" sz="2000" b="1" dirty="0">
              <a:solidFill>
                <a:schemeClr val="bg1"/>
              </a:solidFill>
              <a:latin typeface="Georgia" pitchFamily="18" charset="0"/>
              <a:cs typeface="Times New Roman" pitchFamily="18" charset="0"/>
            </a:endParaRPr>
          </a:p>
          <a:p>
            <a:pPr algn="ctr" eaLnBrk="0" hangingPunct="0"/>
            <a:r>
              <a:rPr lang="en-US" sz="2400" b="1" dirty="0">
                <a:solidFill>
                  <a:schemeClr val="bg1"/>
                </a:solidFill>
                <a:latin typeface="Georgia" pitchFamily="18" charset="0"/>
                <a:cs typeface="Times New Roman" pitchFamily="18" charset="0"/>
              </a:rPr>
              <a:t>Christopher B. Barrett</a:t>
            </a:r>
          </a:p>
          <a:p>
            <a:pPr algn="ctr" eaLnBrk="0" hangingPunct="0"/>
            <a:r>
              <a:rPr lang="en-US" sz="2400" b="1" dirty="0">
                <a:solidFill>
                  <a:schemeClr val="bg1"/>
                </a:solidFill>
                <a:latin typeface="Georgia" pitchFamily="18" charset="0"/>
                <a:cs typeface="Times New Roman" pitchFamily="18" charset="0"/>
              </a:rPr>
              <a:t>Cornell University</a:t>
            </a:r>
          </a:p>
          <a:p>
            <a:pPr algn="ctr" eaLnBrk="0" hangingPunct="0"/>
            <a:endParaRPr lang="en-US" sz="2400" b="1" dirty="0">
              <a:solidFill>
                <a:schemeClr val="bg1"/>
              </a:solidFill>
              <a:latin typeface="Georgia" pitchFamily="18" charset="0"/>
              <a:cs typeface="Times New Roman" pitchFamily="18" charset="0"/>
            </a:endParaRPr>
          </a:p>
          <a:p>
            <a:pPr algn="ctr"/>
            <a:r>
              <a:rPr lang="en-US" sz="2400" dirty="0">
                <a:solidFill>
                  <a:schemeClr val="bg1"/>
                </a:solidFill>
                <a:latin typeface="Georgia" panose="02040502050405020303" pitchFamily="18" charset="0"/>
              </a:rPr>
              <a:t>Keynote presentation to the</a:t>
            </a:r>
          </a:p>
          <a:p>
            <a:pPr marL="0" marR="0" algn="ctr">
              <a:lnSpc>
                <a:spcPct val="107000"/>
              </a:lnSpc>
            </a:pPr>
            <a:r>
              <a:rPr lang="en-US" sz="2400" dirty="0">
                <a:solidFill>
                  <a:schemeClr val="bg1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2023 Annual Meeting of the New York State Agricultural Society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  <a:latin typeface="Georgia" panose="02040502050405020303" pitchFamily="18" charset="0"/>
              </a:rPr>
              <a:t>Syracuse, NY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  <a:latin typeface="Georgia" panose="02040502050405020303" pitchFamily="18" charset="0"/>
              </a:rPr>
              <a:t>January 12, 2023</a:t>
            </a:r>
          </a:p>
          <a:p>
            <a:pPr algn="ctr" eaLnBrk="0" hangingPunct="0"/>
            <a:endParaRPr lang="en-US" sz="2000" b="1" dirty="0">
              <a:solidFill>
                <a:schemeClr val="bg1"/>
              </a:solidFill>
              <a:latin typeface="Georgia" pitchFamily="18" charset="0"/>
              <a:cs typeface="Times New Roman" pitchFamily="18" charset="0"/>
            </a:endParaRPr>
          </a:p>
        </p:txBody>
      </p:sp>
      <p:pic>
        <p:nvPicPr>
          <p:cNvPr id="5124" name="Picture 5" descr="cu_logo_sml_150_pp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2192000" cy="120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12556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u_logo_sml_150_ppt">
            <a:extLst>
              <a:ext uri="{FF2B5EF4-FFF2-40B4-BE49-F238E27FC236}">
                <a16:creationId xmlns:a16="http://schemas.microsoft.com/office/drawing/2014/main" id="{99470695-8B94-34D2-7369-280FA09651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120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D939BCB-8CCF-4929-860B-0A436536CE1C}"/>
              </a:ext>
            </a:extLst>
          </p:cNvPr>
          <p:cNvSpPr txBox="1"/>
          <p:nvPr/>
        </p:nvSpPr>
        <p:spPr>
          <a:xfrm>
            <a:off x="5114166" y="340649"/>
            <a:ext cx="66597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>
                <a:latin typeface="Georgia" pitchFamily="18" charset="0"/>
              </a:rPr>
              <a:t>Innovation objectives are shifting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B005334-D5DE-F2BC-44F9-4300979573DD}"/>
              </a:ext>
            </a:extLst>
          </p:cNvPr>
          <p:cNvSpPr txBox="1"/>
          <p:nvPr/>
        </p:nvSpPr>
        <p:spPr>
          <a:xfrm>
            <a:off x="915075" y="1386579"/>
            <a:ext cx="10567524" cy="2099455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Georgia" pitchFamily="18" charset="0"/>
              </a:rPr>
              <a:t>The objectives of 21</a:t>
            </a:r>
            <a:r>
              <a:rPr lang="en-US" sz="2400" baseline="30000" dirty="0">
                <a:solidFill>
                  <a:schemeClr val="bg1"/>
                </a:solidFill>
                <a:latin typeface="Georgia" pitchFamily="18" charset="0"/>
              </a:rPr>
              <a:t>st</a:t>
            </a:r>
            <a:r>
              <a:rPr lang="en-US" sz="2400" dirty="0">
                <a:solidFill>
                  <a:schemeClr val="bg1"/>
                </a:solidFill>
                <a:latin typeface="Georgia" pitchFamily="18" charset="0"/>
              </a:rPr>
              <a:t> century agrifood system innovation have shifted.</a:t>
            </a:r>
          </a:p>
          <a:p>
            <a:r>
              <a:rPr lang="en-US" sz="2400" dirty="0">
                <a:solidFill>
                  <a:schemeClr val="bg1"/>
                </a:solidFill>
                <a:latin typeface="Georgia" pitchFamily="18" charset="0"/>
              </a:rPr>
              <a:t>Profit-seeking less by boosting yields than </a:t>
            </a:r>
            <a:r>
              <a:rPr lang="en-US" sz="2400" b="1" dirty="0">
                <a:solidFill>
                  <a:schemeClr val="bg1"/>
                </a:solidFill>
                <a:latin typeface="Georgia" pitchFamily="18" charset="0"/>
              </a:rPr>
              <a:t>relieving land/water/ chemical constraints</a:t>
            </a:r>
            <a:r>
              <a:rPr lang="en-US" sz="2400" dirty="0">
                <a:solidFill>
                  <a:schemeClr val="bg1"/>
                </a:solidFill>
                <a:latin typeface="Georgia" pitchFamily="18" charset="0"/>
              </a:rPr>
              <a:t> and not from growing more calories but rather by meeting </a:t>
            </a:r>
            <a:r>
              <a:rPr lang="en-US" sz="2400" b="1" dirty="0">
                <a:solidFill>
                  <a:schemeClr val="bg1"/>
                </a:solidFill>
                <a:latin typeface="Georgia" pitchFamily="18" charset="0"/>
              </a:rPr>
              <a:t>rising consumer demand for non-caloric attributes</a:t>
            </a:r>
            <a:r>
              <a:rPr lang="en-US" sz="2400" dirty="0">
                <a:solidFill>
                  <a:schemeClr val="bg1"/>
                </a:solidFill>
                <a:latin typeface="Georgia" pitchFamily="18" charset="0"/>
              </a:rPr>
              <a:t>. </a:t>
            </a:r>
            <a:endParaRPr lang="en-US" sz="2400" dirty="0"/>
          </a:p>
        </p:txBody>
      </p:sp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0B29E421-D7F7-54AF-0943-9A73650DA907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36" t="30277" r="68269" b="49399"/>
          <a:stretch/>
        </p:blipFill>
        <p:spPr bwMode="auto">
          <a:xfrm>
            <a:off x="7078536" y="3039799"/>
            <a:ext cx="3429624" cy="233330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" name="Picture 1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09482835-A634-354B-ABFC-DE2CA283AE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658" y="3039799"/>
            <a:ext cx="2314996" cy="326823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1142737-4B5E-4208-80AC-71A5E21AE3BD}"/>
              </a:ext>
            </a:extLst>
          </p:cNvPr>
          <p:cNvSpPr txBox="1"/>
          <p:nvPr/>
        </p:nvSpPr>
        <p:spPr>
          <a:xfrm>
            <a:off x="7841182" y="3547255"/>
            <a:ext cx="3528128" cy="2760774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 algn="r"/>
            <a:r>
              <a:rPr lang="en-US" sz="2400" dirty="0"/>
              <a:t>Like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BB558D9-982E-BEE0-6A30-5599332F3399}"/>
              </a:ext>
            </a:extLst>
          </p:cNvPr>
          <p:cNvSpPr txBox="1"/>
          <p:nvPr/>
        </p:nvSpPr>
        <p:spPr>
          <a:xfrm>
            <a:off x="3706153" y="5524268"/>
            <a:ext cx="7864061" cy="993084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Georgia" pitchFamily="18" charset="0"/>
              </a:rPr>
              <a:t>Solutions are never just technical. </a:t>
            </a:r>
            <a:r>
              <a:rPr lang="en-US" sz="2400" dirty="0">
                <a:solidFill>
                  <a:schemeClr val="bg1"/>
                </a:solidFill>
                <a:latin typeface="Georgia" panose="02040502050405020303" pitchFamily="18" charset="0"/>
              </a:rPr>
              <a:t>Like prior successful AFS transformations, must </a:t>
            </a:r>
            <a:r>
              <a:rPr lang="en-US" sz="2400" b="1" dirty="0">
                <a:solidFill>
                  <a:schemeClr val="bg1"/>
                </a:solidFill>
                <a:latin typeface="Georgia" pitchFamily="18" charset="0"/>
              </a:rPr>
              <a:t>bundle both technological and socio-economic innovations. </a:t>
            </a:r>
            <a:endParaRPr lang="en-US" sz="2400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10844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cu_logo_sml_150_ppt">
            <a:extLst>
              <a:ext uri="{FF2B5EF4-FFF2-40B4-BE49-F238E27FC236}">
                <a16:creationId xmlns:a16="http://schemas.microsoft.com/office/drawing/2014/main" id="{ABF4011D-0531-447D-9153-62A5632C1F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120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16">
            <a:extLst>
              <a:ext uri="{FF2B5EF4-FFF2-40B4-BE49-F238E27FC236}">
                <a16:creationId xmlns:a16="http://schemas.microsoft.com/office/drawing/2014/main" id="{A22E2F7A-178F-4FBF-B129-553A991789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4497" y="24003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039" name="Picture 5" descr="Chart, scatter chart&#10;&#10;Description automatically generated">
            <a:extLst>
              <a:ext uri="{FF2B5EF4-FFF2-40B4-BE49-F238E27FC236}">
                <a16:creationId xmlns:a16="http://schemas.microsoft.com/office/drawing/2014/main" id="{2EDA17A7-13BA-423F-8FD2-9E1A00171C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6432" y="3326569"/>
            <a:ext cx="65913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19">
            <a:extLst>
              <a:ext uri="{FF2B5EF4-FFF2-40B4-BE49-F238E27FC236}">
                <a16:creationId xmlns:a16="http://schemas.microsoft.com/office/drawing/2014/main" id="{F3703CE3-C04B-4729-BC23-2DDB5826CF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31979" y="-2131657"/>
            <a:ext cx="5504233" cy="2495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042" name="Picture 12" descr="A picture containing chart&#10;&#10;Description automatically generated">
            <a:extLst>
              <a:ext uri="{FF2B5EF4-FFF2-40B4-BE49-F238E27FC236}">
                <a16:creationId xmlns:a16="http://schemas.microsoft.com/office/drawing/2014/main" id="{7F44DFAA-F738-433D-87BF-0D7F448B6E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300" y="1343533"/>
            <a:ext cx="3932248" cy="5527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ontent Placeholder 1">
            <a:extLst>
              <a:ext uri="{FF2B5EF4-FFF2-40B4-BE49-F238E27FC236}">
                <a16:creationId xmlns:a16="http://schemas.microsoft.com/office/drawing/2014/main" id="{3D39A221-C4E6-40DC-A4EE-3D4AC5F17CB5}"/>
              </a:ext>
            </a:extLst>
          </p:cNvPr>
          <p:cNvSpPr txBox="1">
            <a:spLocks/>
          </p:cNvSpPr>
          <p:nvPr/>
        </p:nvSpPr>
        <p:spPr>
          <a:xfrm>
            <a:off x="1336432" y="1447800"/>
            <a:ext cx="6772949" cy="314723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charset="2"/>
              <a:buChar char="§"/>
              <a:defRPr sz="24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charset="0"/>
              <a:buChar char="o"/>
              <a:defRPr sz="24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charset="0"/>
              <a:buChar char="o"/>
              <a:defRPr sz="24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charset="0"/>
              <a:buChar char="o"/>
              <a:defRPr sz="24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charset="0"/>
              <a:buChar char="o"/>
              <a:defRPr sz="24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charset="2"/>
              <a:buNone/>
            </a:pPr>
            <a:r>
              <a:rPr lang="en-US" dirty="0">
                <a:solidFill>
                  <a:schemeClr val="bg1"/>
                </a:solidFill>
                <a:latin typeface="Georgia" panose="02040502050405020303" pitchFamily="18" charset="0"/>
              </a:rPr>
              <a:t>Many promising pre-emergent/emergent science, technology and innovations (STI) advances of variable deployment readiness. </a:t>
            </a:r>
          </a:p>
          <a:p>
            <a:pPr marL="0" indent="0">
              <a:buFont typeface="Wingdings" charset="2"/>
              <a:buNone/>
            </a:pPr>
            <a:endParaRPr lang="en-US" dirty="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pPr marL="0" indent="0">
              <a:buFont typeface="Wingdings" charset="2"/>
              <a:buNone/>
            </a:pPr>
            <a:r>
              <a:rPr lang="en-US" dirty="0">
                <a:solidFill>
                  <a:schemeClr val="bg1"/>
                </a:solidFill>
                <a:latin typeface="Georgia" panose="02040502050405020303" pitchFamily="18" charset="0"/>
              </a:rPr>
              <a:t>Spans value chains and geographies.</a:t>
            </a:r>
          </a:p>
          <a:p>
            <a:pPr marL="0" indent="0">
              <a:buFont typeface="Wingdings" charset="2"/>
              <a:buNone/>
            </a:pPr>
            <a:endParaRPr lang="en-US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sp>
        <p:nvSpPr>
          <p:cNvPr id="9" name="Title 5">
            <a:extLst>
              <a:ext uri="{FF2B5EF4-FFF2-40B4-BE49-F238E27FC236}">
                <a16:creationId xmlns:a16="http://schemas.microsoft.com/office/drawing/2014/main" id="{9408C812-473C-4D67-A467-67C7EA2B8D43}"/>
              </a:ext>
            </a:extLst>
          </p:cNvPr>
          <p:cNvSpPr txBox="1">
            <a:spLocks/>
          </p:cNvSpPr>
          <p:nvPr/>
        </p:nvSpPr>
        <p:spPr bwMode="auto">
          <a:xfrm>
            <a:off x="7131871" y="106959"/>
            <a:ext cx="46863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0" hangingPunct="0">
              <a:defRPr/>
            </a:pPr>
            <a:r>
              <a:rPr lang="en-US" sz="3000" b="1" kern="0" dirty="0">
                <a:latin typeface="Georgia" pitchFamily="18" charset="0"/>
                <a:ea typeface="+mj-ea"/>
                <a:cs typeface="+mj-cs"/>
              </a:rPr>
              <a:t>Ample STI  in pipeline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CF61BF6-1C09-CB63-B607-13429E394B64}"/>
              </a:ext>
            </a:extLst>
          </p:cNvPr>
          <p:cNvSpPr txBox="1">
            <a:spLocks/>
          </p:cNvSpPr>
          <p:nvPr/>
        </p:nvSpPr>
        <p:spPr>
          <a:xfrm>
            <a:off x="1336431" y="4595035"/>
            <a:ext cx="6772949" cy="10764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charset="2"/>
              <a:buChar char="§"/>
              <a:defRPr sz="24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charset="0"/>
              <a:buChar char="o"/>
              <a:defRPr sz="24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charset="0"/>
              <a:buChar char="o"/>
              <a:defRPr sz="24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charset="0"/>
              <a:buChar char="o"/>
              <a:defRPr sz="24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charset="0"/>
              <a:buChar char="o"/>
              <a:defRPr sz="24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charset="2"/>
              <a:buNone/>
            </a:pPr>
            <a:r>
              <a:rPr lang="en-US" dirty="0">
                <a:solidFill>
                  <a:schemeClr val="bg1"/>
                </a:solidFill>
                <a:latin typeface="Georgia" panose="02040502050405020303" pitchFamily="18" charset="0"/>
              </a:rPr>
              <a:t>Reflects massive investment … $52bn in 2021 agrifood tech VC investment … up 85% over 2020, 134% on 2019 and ~600% vs. 2016!</a:t>
            </a:r>
          </a:p>
          <a:p>
            <a:pPr marL="0" indent="0">
              <a:buFont typeface="Wingdings" charset="2"/>
              <a:buNone/>
            </a:pPr>
            <a:endParaRPr lang="en-US" dirty="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pPr marL="0" indent="0">
              <a:buFont typeface="Wingdings" charset="2"/>
              <a:buNone/>
            </a:pPr>
            <a:r>
              <a:rPr lang="en-US" b="1" dirty="0">
                <a:solidFill>
                  <a:schemeClr val="bg1"/>
                </a:solidFill>
                <a:latin typeface="Georgia" panose="02040502050405020303" pitchFamily="18" charset="0"/>
              </a:rPr>
              <a:t>Massive change is coming. Be ready!</a:t>
            </a:r>
          </a:p>
          <a:p>
            <a:pPr marL="0" indent="0">
              <a:buFont typeface="Wingdings" charset="2"/>
              <a:buNone/>
            </a:pPr>
            <a:endParaRPr lang="en-US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0788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"/>
    </mc:Choice>
    <mc:Fallback xmlns="">
      <p:transition spd="slow" advTm="46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6953227-740A-4131-BDE5-5E372E0A0D18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63547" y="1375119"/>
            <a:ext cx="11444013" cy="3086100"/>
          </a:xfrm>
        </p:spPr>
        <p:txBody>
          <a:bodyPr>
            <a:noAutofit/>
          </a:bodyPr>
          <a:lstStyle/>
          <a:p>
            <a:pPr marL="0" marR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Decoupling food production from land is increasingly culturally, economically, technologically feasible. Crucial for climate and infectious disease control.</a:t>
            </a:r>
            <a:endParaRPr lang="en-US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pic>
        <p:nvPicPr>
          <p:cNvPr id="8" name="Picture 5" descr="cu_logo_sml_150_ppt">
            <a:extLst>
              <a:ext uri="{FF2B5EF4-FFF2-40B4-BE49-F238E27FC236}">
                <a16:creationId xmlns:a16="http://schemas.microsoft.com/office/drawing/2014/main" id="{ABF4011D-0531-447D-9153-62A5632C1F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120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5">
            <a:extLst>
              <a:ext uri="{FF2B5EF4-FFF2-40B4-BE49-F238E27FC236}">
                <a16:creationId xmlns:a16="http://schemas.microsoft.com/office/drawing/2014/main" id="{1949C6D7-C3DD-4609-88E2-6D8C11097E6E}"/>
              </a:ext>
            </a:extLst>
          </p:cNvPr>
          <p:cNvSpPr txBox="1">
            <a:spLocks/>
          </p:cNvSpPr>
          <p:nvPr/>
        </p:nvSpPr>
        <p:spPr bwMode="auto">
          <a:xfrm>
            <a:off x="5033246" y="106959"/>
            <a:ext cx="6904254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0" hangingPunct="0">
              <a:defRPr/>
            </a:pPr>
            <a:r>
              <a:rPr lang="en-US" sz="3000" b="1" kern="0" dirty="0">
                <a:latin typeface="Georgia" pitchFamily="18" charset="0"/>
                <a:ea typeface="+mj-ea"/>
                <a:cs typeface="+mj-cs"/>
              </a:rPr>
              <a:t>De-</a:t>
            </a:r>
            <a:r>
              <a:rPr lang="en-US" sz="3000" b="1" kern="0" dirty="0" err="1">
                <a:latin typeface="Georgia" pitchFamily="18" charset="0"/>
                <a:ea typeface="+mj-ea"/>
                <a:cs typeface="+mj-cs"/>
              </a:rPr>
              <a:t>agrarianization</a:t>
            </a:r>
            <a:endParaRPr lang="en-US" sz="3000" b="1" kern="0" dirty="0">
              <a:latin typeface="Georgia" pitchFamily="18" charset="0"/>
              <a:ea typeface="+mj-ea"/>
              <a:cs typeface="+mj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F205E20-650C-4768-9A6C-46511E4A3166}"/>
              </a:ext>
            </a:extLst>
          </p:cNvPr>
          <p:cNvGrpSpPr/>
          <p:nvPr/>
        </p:nvGrpSpPr>
        <p:grpSpPr>
          <a:xfrm>
            <a:off x="8212314" y="4643956"/>
            <a:ext cx="3688580" cy="2214044"/>
            <a:chOff x="-26071" y="3024269"/>
            <a:chExt cx="4349956" cy="3234603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51568D3-F6A1-456E-9234-DD6EE741404B}"/>
                </a:ext>
              </a:extLst>
            </p:cNvPr>
            <p:cNvSpPr txBox="1"/>
            <p:nvPr/>
          </p:nvSpPr>
          <p:spPr>
            <a:xfrm>
              <a:off x="-26071" y="5854191"/>
              <a:ext cx="4055616" cy="4046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 dirty="0">
                  <a:solidFill>
                    <a:schemeClr val="bg1"/>
                  </a:solidFill>
                  <a:latin typeface="Georgia" panose="02040502050405020303" pitchFamily="18" charset="0"/>
                </a:rPr>
                <a:t>Photo: Gerry Machen/Creative Commons</a:t>
              </a:r>
              <a:endParaRPr lang="en-US" sz="1200" dirty="0">
                <a:solidFill>
                  <a:schemeClr val="bg1"/>
                </a:solidFill>
                <a:latin typeface="Georgia" panose="02040502050405020303" pitchFamily="18" charset="0"/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372B3E1C-A72D-425B-A6AD-B6C04ABF7EF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4442" y="3024269"/>
              <a:ext cx="4239443" cy="2829922"/>
            </a:xfrm>
            <a:prstGeom prst="rect">
              <a:avLst/>
            </a:prstGeom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D695C6AE-457F-477B-970C-B384C16101E9}"/>
              </a:ext>
            </a:extLst>
          </p:cNvPr>
          <p:cNvGrpSpPr/>
          <p:nvPr/>
        </p:nvGrpSpPr>
        <p:grpSpPr>
          <a:xfrm>
            <a:off x="4406995" y="2265769"/>
            <a:ext cx="3337083" cy="2268132"/>
            <a:chOff x="4616614" y="4395932"/>
            <a:chExt cx="3879041" cy="2462068"/>
          </a:xfrm>
        </p:grpSpPr>
        <p:pic>
          <p:nvPicPr>
            <p:cNvPr id="4098" name="Picture 2" descr="This Soil-less Farming Will Reduce Water Usage By 95%!">
              <a:extLst>
                <a:ext uri="{FF2B5EF4-FFF2-40B4-BE49-F238E27FC236}">
                  <a16:creationId xmlns:a16="http://schemas.microsoft.com/office/drawing/2014/main" id="{159A07F0-6813-4659-9A69-23CAEBE4501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16614" y="4395932"/>
              <a:ext cx="3879041" cy="21850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4D55DD5-160D-422E-98FA-3CF5D7D74257}"/>
                </a:ext>
              </a:extLst>
            </p:cNvPr>
            <p:cNvSpPr txBox="1"/>
            <p:nvPr/>
          </p:nvSpPr>
          <p:spPr>
            <a:xfrm>
              <a:off x="4616614" y="6581001"/>
              <a:ext cx="328612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 dirty="0">
                  <a:solidFill>
                    <a:schemeClr val="bg1"/>
                  </a:solidFill>
                  <a:latin typeface="Georgia" panose="02040502050405020303" pitchFamily="18" charset="0"/>
                </a:rPr>
                <a:t>Photo: Betterindia.com</a:t>
              </a:r>
              <a:endParaRPr lang="en-US" sz="1200" dirty="0">
                <a:solidFill>
                  <a:schemeClr val="bg1"/>
                </a:solidFill>
                <a:latin typeface="Georgia" panose="02040502050405020303" pitchFamily="18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B7DFF1D-0988-414A-A5D0-2098388F205F}"/>
              </a:ext>
            </a:extLst>
          </p:cNvPr>
          <p:cNvGrpSpPr/>
          <p:nvPr/>
        </p:nvGrpSpPr>
        <p:grpSpPr>
          <a:xfrm>
            <a:off x="8242665" y="2242606"/>
            <a:ext cx="3244861" cy="2291294"/>
            <a:chOff x="7837529" y="2623692"/>
            <a:chExt cx="3684574" cy="3040429"/>
          </a:xfrm>
        </p:grpSpPr>
        <p:pic>
          <p:nvPicPr>
            <p:cNvPr id="4100" name="Picture 4" descr="Image may contain Human Person Helmet Clothing and Apparel">
              <a:extLst>
                <a:ext uri="{FF2B5EF4-FFF2-40B4-BE49-F238E27FC236}">
                  <a16:creationId xmlns:a16="http://schemas.microsoft.com/office/drawing/2014/main" id="{38C320B5-7071-40D5-9B10-3503A5C950C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37529" y="2623692"/>
              <a:ext cx="3684574" cy="27634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C1FAAE0-18F8-4BDE-9638-95241070F1E0}"/>
                </a:ext>
              </a:extLst>
            </p:cNvPr>
            <p:cNvSpPr txBox="1"/>
            <p:nvPr/>
          </p:nvSpPr>
          <p:spPr>
            <a:xfrm>
              <a:off x="8219452" y="5387122"/>
              <a:ext cx="328612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 dirty="0">
                  <a:solidFill>
                    <a:schemeClr val="bg1"/>
                  </a:solidFill>
                  <a:latin typeface="Georgia" panose="02040502050405020303" pitchFamily="18" charset="0"/>
                </a:rPr>
                <a:t>Photo: Beck Deifenbach/Reuters</a:t>
              </a:r>
              <a:endParaRPr lang="en-US" sz="1200" dirty="0">
                <a:solidFill>
                  <a:schemeClr val="bg1"/>
                </a:solidFill>
                <a:latin typeface="Georgia" panose="02040502050405020303" pitchFamily="18" charset="0"/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FE1799D0-93A4-9464-BA30-93E482FB5A67}"/>
              </a:ext>
            </a:extLst>
          </p:cNvPr>
          <p:cNvSpPr txBox="1"/>
          <p:nvPr/>
        </p:nvSpPr>
        <p:spPr>
          <a:xfrm>
            <a:off x="842897" y="4586981"/>
            <a:ext cx="7642476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Inevitable. Learn the lesson of rennet.</a:t>
            </a:r>
          </a:p>
          <a:p>
            <a:pPr marL="0" marR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2400" dirty="0">
              <a:solidFill>
                <a:srgbClr val="000000"/>
              </a:solidFill>
              <a:latin typeface="Georgia" panose="02040502050405020303" pitchFamily="18" charset="0"/>
              <a:ea typeface="Calibri" panose="020F0502020204030204" pitchFamily="34" charset="0"/>
            </a:endParaRPr>
          </a:p>
          <a:p>
            <a:pPr marL="0" marR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Must manage de-</a:t>
            </a:r>
            <a:r>
              <a:rPr lang="en-US" sz="2400" dirty="0" err="1">
                <a:solidFill>
                  <a:srgbClr val="00000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agrarianization’s</a:t>
            </a:r>
            <a:r>
              <a:rPr lang="en-US" sz="2400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 creative destruction </a:t>
            </a:r>
          </a:p>
          <a:p>
            <a:pPr marL="0" marR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proactively. Build </a:t>
            </a:r>
            <a:r>
              <a:rPr lang="en-US" sz="2400" b="1" dirty="0">
                <a:solidFill>
                  <a:srgbClr val="000000"/>
                </a:solidFill>
                <a:latin typeface="Georgia" panose="02040502050405020303" pitchFamily="18" charset="0"/>
                <a:ea typeface="DengXian" panose="02010600030101010101" pitchFamily="2" charset="-122"/>
              </a:rPr>
              <a:t>rural livelihood opportunities: farm carbon, solar, wind and wildlife; CEA in idle, low-cost structures.</a:t>
            </a:r>
            <a:endParaRPr lang="en-US" sz="2400" dirty="0">
              <a:effectLst/>
              <a:latin typeface="Georgia" panose="02040502050405020303" pitchFamily="18" charset="0"/>
              <a:ea typeface="DengXian" panose="02010600030101010101" pitchFamily="2" charset="-122"/>
            </a:endParaRPr>
          </a:p>
        </p:txBody>
      </p:sp>
      <p:pic>
        <p:nvPicPr>
          <p:cNvPr id="13" name="Picture 12" descr="A picture containing indoor, counter&#10;&#10;Description automatically generated">
            <a:extLst>
              <a:ext uri="{FF2B5EF4-FFF2-40B4-BE49-F238E27FC236}">
                <a16:creationId xmlns:a16="http://schemas.microsoft.com/office/drawing/2014/main" id="{452B67DA-D5B7-C3F0-4422-A9F1034CE20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094" y="2265769"/>
            <a:ext cx="3020608" cy="201295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1B07B781-E000-BD41-22DB-281DD3EC09AE}"/>
              </a:ext>
            </a:extLst>
          </p:cNvPr>
          <p:cNvSpPr txBox="1"/>
          <p:nvPr/>
        </p:nvSpPr>
        <p:spPr>
          <a:xfrm>
            <a:off x="1086788" y="4278721"/>
            <a:ext cx="28270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>
                <a:solidFill>
                  <a:schemeClr val="bg1"/>
                </a:solidFill>
                <a:latin typeface="Georgia" panose="02040502050405020303" pitchFamily="18" charset="0"/>
              </a:rPr>
              <a:t>Photo: Wallace Woon (Straits Times)</a:t>
            </a:r>
            <a:endParaRPr lang="en-US" sz="1200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9715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"/>
    </mc:Choice>
    <mc:Fallback xmlns="">
      <p:transition spd="slow" advTm="46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6953227-740A-4131-BDE5-5E372E0A0D18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63546" y="1346620"/>
            <a:ext cx="11444013" cy="3086100"/>
          </a:xfrm>
        </p:spPr>
        <p:txBody>
          <a:bodyPr>
            <a:noAutofit/>
          </a:bodyPr>
          <a:lstStyle/>
          <a:p>
            <a:pPr marL="0" marR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Need cheap food for the poor. But cheap food inevitably induces loss and waste. </a:t>
            </a:r>
          </a:p>
          <a:p>
            <a:pPr marL="0" marR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Recapture the nutrients as feed and fertilizer to help de-agrarianize! </a:t>
            </a:r>
            <a:endParaRPr lang="en-US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pic>
        <p:nvPicPr>
          <p:cNvPr id="8" name="Picture 5" descr="cu_logo_sml_150_ppt">
            <a:extLst>
              <a:ext uri="{FF2B5EF4-FFF2-40B4-BE49-F238E27FC236}">
                <a16:creationId xmlns:a16="http://schemas.microsoft.com/office/drawing/2014/main" id="{ABF4011D-0531-447D-9153-62A5632C1F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120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5">
            <a:extLst>
              <a:ext uri="{FF2B5EF4-FFF2-40B4-BE49-F238E27FC236}">
                <a16:creationId xmlns:a16="http://schemas.microsoft.com/office/drawing/2014/main" id="{1949C6D7-C3DD-4609-88E2-6D8C11097E6E}"/>
              </a:ext>
            </a:extLst>
          </p:cNvPr>
          <p:cNvSpPr txBox="1">
            <a:spLocks/>
          </p:cNvSpPr>
          <p:nvPr/>
        </p:nvSpPr>
        <p:spPr bwMode="auto">
          <a:xfrm>
            <a:off x="7251200" y="106959"/>
            <a:ext cx="46863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0" hangingPunct="0">
              <a:defRPr/>
            </a:pPr>
            <a:r>
              <a:rPr lang="en-US" sz="3000" b="1" kern="0" dirty="0">
                <a:latin typeface="Georgia" pitchFamily="18" charset="0"/>
                <a:ea typeface="+mj-ea"/>
                <a:cs typeface="+mj-cs"/>
              </a:rPr>
              <a:t>Circularity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E1799D0-93A4-9464-BA30-93E482FB5A67}"/>
              </a:ext>
            </a:extLst>
          </p:cNvPr>
          <p:cNvSpPr txBox="1"/>
          <p:nvPr/>
        </p:nvSpPr>
        <p:spPr>
          <a:xfrm>
            <a:off x="713863" y="5743665"/>
            <a:ext cx="1104340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Can maintain 2/3 animal-source foods consumption w/o food-feed competition. </a:t>
            </a:r>
          </a:p>
          <a:p>
            <a:r>
              <a:rPr lang="en-US" sz="2400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DengXian" panose="02010600030101010101" pitchFamily="2" charset="-122"/>
              </a:rPr>
              <a:t>Reduce cost and geopolitical/mkt vulnerability to NPK supply disruption.</a:t>
            </a:r>
            <a:endParaRPr lang="en-US" sz="2400" dirty="0">
              <a:effectLst/>
              <a:latin typeface="Georgia" panose="02040502050405020303" pitchFamily="18" charset="0"/>
              <a:ea typeface="DengXian" panose="02010600030101010101" pitchFamily="2" charset="-122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EACC971-950F-D910-D269-CD210F2E3E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80548" y="2478983"/>
            <a:ext cx="3076721" cy="281998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95208A6-8182-B239-3C79-1402F9A1A86E}"/>
              </a:ext>
            </a:extLst>
          </p:cNvPr>
          <p:cNvSpPr txBox="1"/>
          <p:nvPr/>
        </p:nvSpPr>
        <p:spPr>
          <a:xfrm>
            <a:off x="864560" y="5113659"/>
            <a:ext cx="70170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>
                <a:solidFill>
                  <a:schemeClr val="bg1"/>
                </a:solidFill>
                <a:latin typeface="Georgia" panose="02040502050405020303" pitchFamily="18" charset="0"/>
              </a:rPr>
              <a:t>Credits: Sanergy; Andrew Simons et al.; Jason Quah, Straits Times; H. Van Zanten</a:t>
            </a:r>
            <a:endParaRPr lang="en-US" sz="1200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pic>
        <p:nvPicPr>
          <p:cNvPr id="13" name="Picture 12" descr="A picture containing person, salamander, frog, eaten&#10;&#10;Description automatically generated">
            <a:extLst>
              <a:ext uri="{FF2B5EF4-FFF2-40B4-BE49-F238E27FC236}">
                <a16:creationId xmlns:a16="http://schemas.microsoft.com/office/drawing/2014/main" id="{307D88DB-5E89-96C1-AF7A-68148005872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014" r="24959" b="1"/>
          <a:stretch/>
        </p:blipFill>
        <p:spPr>
          <a:xfrm>
            <a:off x="6491729" y="2934476"/>
            <a:ext cx="2234690" cy="2128106"/>
          </a:xfrm>
          <a:prstGeom prst="rect">
            <a:avLst/>
          </a:prstGeom>
        </p:spPr>
      </p:pic>
      <p:pic>
        <p:nvPicPr>
          <p:cNvPr id="14" name="Picture 13" descr="A picture containing text, outdoor, rock, blue&#10;&#10;Description automatically generated">
            <a:extLst>
              <a:ext uri="{FF2B5EF4-FFF2-40B4-BE49-F238E27FC236}">
                <a16:creationId xmlns:a16="http://schemas.microsoft.com/office/drawing/2014/main" id="{6C61A523-4BAD-0303-DAA9-A076FBBBDD2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39" y="3012384"/>
            <a:ext cx="2722876" cy="205019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FD5B9A7-2AB8-801C-9413-751678D9BA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42916" y="3027084"/>
            <a:ext cx="2860012" cy="2020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380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"/>
    </mc:Choice>
    <mc:Fallback xmlns="">
      <p:transition spd="slow" advTm="46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6953227-740A-4131-BDE5-5E372E0A0D18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63546" y="1346620"/>
            <a:ext cx="11444013" cy="3086100"/>
          </a:xfrm>
        </p:spPr>
        <p:txBody>
          <a:bodyPr>
            <a:noAutofit/>
          </a:bodyPr>
          <a:lstStyle/>
          <a:p>
            <a:pPr marL="0" marR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Most AFS </a:t>
            </a:r>
            <a:r>
              <a:rPr lang="en-US" dirty="0">
                <a:solidFill>
                  <a:srgbClr val="000000"/>
                </a:solidFill>
                <a:latin typeface="Georgia" panose="02040502050405020303" pitchFamily="18" charset="0"/>
                <a:ea typeface="Calibri" panose="020F0502020204030204" pitchFamily="34" charset="0"/>
              </a:rPr>
              <a:t>jobs and value creation (~3/4 globally!) occur post-farmgate and that share grows with incomes and ag TFP growth. </a:t>
            </a:r>
          </a:p>
          <a:p>
            <a:pPr marL="0" marR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dirty="0">
              <a:solidFill>
                <a:srgbClr val="000000"/>
              </a:solidFill>
              <a:latin typeface="Georgia" panose="02040502050405020303" pitchFamily="18" charset="0"/>
              <a:ea typeface="Calibri" panose="020F0502020204030204" pitchFamily="34" charset="0"/>
            </a:endParaRPr>
          </a:p>
          <a:p>
            <a:pPr marL="0" marR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solidFill>
                  <a:srgbClr val="000000"/>
                </a:solidFill>
                <a:latin typeface="Georgia" panose="02040502050405020303" pitchFamily="18" charset="0"/>
                <a:ea typeface="Calibri" panose="020F0502020204030204" pitchFamily="34" charset="0"/>
              </a:rPr>
              <a:t>Consumers and downstream firms increasingly drive AFS change!</a:t>
            </a:r>
            <a:endParaRPr lang="en-US" b="1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pic>
        <p:nvPicPr>
          <p:cNvPr id="8" name="Picture 5" descr="cu_logo_sml_150_ppt">
            <a:extLst>
              <a:ext uri="{FF2B5EF4-FFF2-40B4-BE49-F238E27FC236}">
                <a16:creationId xmlns:a16="http://schemas.microsoft.com/office/drawing/2014/main" id="{ABF4011D-0531-447D-9153-62A5632C1F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120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5">
            <a:extLst>
              <a:ext uri="{FF2B5EF4-FFF2-40B4-BE49-F238E27FC236}">
                <a16:creationId xmlns:a16="http://schemas.microsoft.com/office/drawing/2014/main" id="{1949C6D7-C3DD-4609-88E2-6D8C11097E6E}"/>
              </a:ext>
            </a:extLst>
          </p:cNvPr>
          <p:cNvSpPr txBox="1">
            <a:spLocks/>
          </p:cNvSpPr>
          <p:nvPr/>
        </p:nvSpPr>
        <p:spPr bwMode="auto">
          <a:xfrm>
            <a:off x="6096000" y="106959"/>
            <a:ext cx="58415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0" hangingPunct="0">
              <a:defRPr/>
            </a:pPr>
            <a:r>
              <a:rPr lang="en-US" sz="3000" b="1" kern="0" dirty="0">
                <a:latin typeface="Georgia" pitchFamily="18" charset="0"/>
                <a:ea typeface="+mj-ea"/>
                <a:cs typeface="+mj-cs"/>
              </a:rPr>
              <a:t>Downstream changes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5CCB847-0116-E889-C71C-9CD6B36B4B51}"/>
              </a:ext>
            </a:extLst>
          </p:cNvPr>
          <p:cNvGrpSpPr/>
          <p:nvPr/>
        </p:nvGrpSpPr>
        <p:grpSpPr>
          <a:xfrm>
            <a:off x="6702600" y="3421006"/>
            <a:ext cx="4628299" cy="2697706"/>
            <a:chOff x="6702600" y="2846474"/>
            <a:chExt cx="4628299" cy="2697706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68721D3-962A-921E-5E55-3187567B445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702600" y="2846474"/>
              <a:ext cx="4628299" cy="2459846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1D06DD4F-B798-1390-491B-5DC9CF568E64}"/>
                </a:ext>
              </a:extLst>
            </p:cNvPr>
            <p:cNvSpPr txBox="1"/>
            <p:nvPr/>
          </p:nvSpPr>
          <p:spPr>
            <a:xfrm>
              <a:off x="6999215" y="5267181"/>
              <a:ext cx="289396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 dirty="0">
                  <a:solidFill>
                    <a:schemeClr val="bg1"/>
                  </a:solidFill>
                  <a:latin typeface="Georgia" panose="02040502050405020303" pitchFamily="18" charset="0"/>
                </a:rPr>
                <a:t>Source: Yi et al., </a:t>
              </a:r>
              <a:r>
                <a:rPr lang="it-IT" sz="1200" i="1" dirty="0">
                  <a:solidFill>
                    <a:schemeClr val="bg1"/>
                  </a:solidFill>
                  <a:latin typeface="Georgia" panose="02040502050405020303" pitchFamily="18" charset="0"/>
                </a:rPr>
                <a:t>Nature Food </a:t>
              </a:r>
              <a:r>
                <a:rPr lang="it-IT" sz="1200" dirty="0">
                  <a:solidFill>
                    <a:schemeClr val="bg1"/>
                  </a:solidFill>
                  <a:latin typeface="Georgia" panose="02040502050405020303" pitchFamily="18" charset="0"/>
                </a:rPr>
                <a:t>2021</a:t>
              </a:r>
              <a:endParaRPr lang="en-US" sz="1200" dirty="0">
                <a:solidFill>
                  <a:schemeClr val="bg1"/>
                </a:solidFill>
                <a:latin typeface="Georgia" panose="02040502050405020303" pitchFamily="18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E9AFB94-C211-A24F-7FD8-E6775A90E205}"/>
              </a:ext>
            </a:extLst>
          </p:cNvPr>
          <p:cNvGrpSpPr/>
          <p:nvPr/>
        </p:nvGrpSpPr>
        <p:grpSpPr>
          <a:xfrm>
            <a:off x="663546" y="3461434"/>
            <a:ext cx="4317331" cy="2657278"/>
            <a:chOff x="663546" y="2886902"/>
            <a:chExt cx="4317331" cy="2657278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90288F49-EB05-79BB-E58C-7422518BE56E}"/>
                </a:ext>
              </a:extLst>
            </p:cNvPr>
            <p:cNvSpPr txBox="1"/>
            <p:nvPr/>
          </p:nvSpPr>
          <p:spPr>
            <a:xfrm>
              <a:off x="663546" y="5267181"/>
              <a:ext cx="289396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 dirty="0">
                  <a:solidFill>
                    <a:schemeClr val="bg1"/>
                  </a:solidFill>
                  <a:latin typeface="Georgia" panose="02040502050405020303" pitchFamily="18" charset="0"/>
                </a:rPr>
                <a:t>Source: Barrett et al., </a:t>
              </a:r>
              <a:r>
                <a:rPr lang="it-IT" sz="1200" i="1" dirty="0">
                  <a:solidFill>
                    <a:schemeClr val="bg1"/>
                  </a:solidFill>
                  <a:latin typeface="Georgia" panose="02040502050405020303" pitchFamily="18" charset="0"/>
                </a:rPr>
                <a:t>J. Econ.Lit. </a:t>
              </a:r>
              <a:r>
                <a:rPr lang="it-IT" sz="1200" dirty="0">
                  <a:solidFill>
                    <a:schemeClr val="bg1"/>
                  </a:solidFill>
                  <a:latin typeface="Georgia" panose="02040502050405020303" pitchFamily="18" charset="0"/>
                </a:rPr>
                <a:t>2022</a:t>
              </a:r>
              <a:endParaRPr lang="en-US" sz="1200" dirty="0">
                <a:solidFill>
                  <a:schemeClr val="bg1"/>
                </a:solidFill>
                <a:latin typeface="Georgia" panose="02040502050405020303" pitchFamily="18" charset="0"/>
              </a:endParaRP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5CA21F9C-1A29-C2F0-3B2E-1770209C96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" r="-1656" b="16229"/>
            <a:stretch/>
          </p:blipFill>
          <p:spPr>
            <a:xfrm>
              <a:off x="663546" y="2886902"/>
              <a:ext cx="4317331" cy="23789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14446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"/>
    </mc:Choice>
    <mc:Fallback xmlns="">
      <p:transition spd="slow" advTm="46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cu_logo_sml_150_ppt">
            <a:extLst>
              <a:ext uri="{FF2B5EF4-FFF2-40B4-BE49-F238E27FC236}">
                <a16:creationId xmlns:a16="http://schemas.microsoft.com/office/drawing/2014/main" id="{ABF4011D-0531-447D-9153-62A5632C1F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120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F8BC01E-2D8E-76A9-A926-C041EB6F22DA}"/>
              </a:ext>
            </a:extLst>
          </p:cNvPr>
          <p:cNvSpPr txBox="1"/>
          <p:nvPr/>
        </p:nvSpPr>
        <p:spPr>
          <a:xfrm>
            <a:off x="576140" y="1720840"/>
            <a:ext cx="6196894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Georgia" panose="02040502050405020303" pitchFamily="18" charset="0"/>
              </a:rPr>
              <a:t>Consumer demand for </a:t>
            </a:r>
            <a:r>
              <a:rPr lang="en-US" sz="2400" b="1" dirty="0">
                <a:solidFill>
                  <a:schemeClr val="bg1"/>
                </a:solidFill>
                <a:latin typeface="Georgia" panose="02040502050405020303" pitchFamily="18" charset="0"/>
              </a:rPr>
              <a:t>non-nutritive food attributes </a:t>
            </a:r>
            <a:r>
              <a:rPr lang="en-US" sz="2400" dirty="0">
                <a:solidFill>
                  <a:schemeClr val="bg1"/>
                </a:solidFill>
                <a:latin typeface="Georgia" panose="02040502050405020303" pitchFamily="18" charset="0"/>
              </a:rPr>
              <a:t>will increasingly drive upstream production patterns. </a:t>
            </a:r>
          </a:p>
          <a:p>
            <a:endParaRPr lang="en-US" sz="2400" dirty="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r>
              <a:rPr lang="en-US" sz="2400" dirty="0">
                <a:solidFill>
                  <a:schemeClr val="bg1"/>
                </a:solidFill>
                <a:latin typeface="Georgia" panose="02040502050405020303" pitchFamily="18" charset="0"/>
              </a:rPr>
              <a:t>Better off consumers are less price sensitive.</a:t>
            </a:r>
          </a:p>
          <a:p>
            <a:endParaRPr lang="en-US" sz="2400" dirty="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r>
              <a:rPr lang="en-US" sz="2400" dirty="0">
                <a:solidFill>
                  <a:schemeClr val="bg1"/>
                </a:solidFill>
                <a:latin typeface="Georgia" panose="02040502050405020303" pitchFamily="18" charset="0"/>
              </a:rPr>
              <a:t>Shifting procurement contracting terms. </a:t>
            </a:r>
          </a:p>
          <a:p>
            <a:endParaRPr lang="en-US" sz="2400" dirty="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r>
              <a:rPr lang="en-US" sz="2400" dirty="0">
                <a:solidFill>
                  <a:schemeClr val="bg1"/>
                </a:solidFill>
                <a:latin typeface="Georgia" panose="02040502050405020303" pitchFamily="18" charset="0"/>
              </a:rPr>
              <a:t>Trustworthy labeling backed by traceability.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955ECE6-B196-B025-E694-94A851BDEC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0094" y="1932735"/>
            <a:ext cx="5341906" cy="297544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CD443C5-E002-952D-4010-65E94744DDED}"/>
              </a:ext>
            </a:extLst>
          </p:cNvPr>
          <p:cNvSpPr txBox="1"/>
          <p:nvPr/>
        </p:nvSpPr>
        <p:spPr>
          <a:xfrm>
            <a:off x="5869017" y="4937686"/>
            <a:ext cx="6295465" cy="860612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 algn="r"/>
            <a:r>
              <a:rPr lang="en-US" sz="1200" dirty="0">
                <a:solidFill>
                  <a:schemeClr val="bg1"/>
                </a:solidFill>
                <a:latin typeface="Georgia" panose="02040502050405020303" pitchFamily="18" charset="0"/>
              </a:rPr>
              <a:t>Source: https://www.nycfoodpolicy.org/food-policy-snapshot-denmark-climate-label</a:t>
            </a:r>
            <a:r>
              <a:rPr lang="en-US" sz="2400" dirty="0"/>
              <a:t>/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6DD7813D-42EA-9B4A-B996-F2607225399B}"/>
              </a:ext>
            </a:extLst>
          </p:cNvPr>
          <p:cNvSpPr txBox="1">
            <a:spLocks/>
          </p:cNvSpPr>
          <p:nvPr/>
        </p:nvSpPr>
        <p:spPr bwMode="auto">
          <a:xfrm>
            <a:off x="6096000" y="106959"/>
            <a:ext cx="58415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0" hangingPunct="0">
              <a:defRPr/>
            </a:pPr>
            <a:r>
              <a:rPr lang="en-US" sz="3000" b="1" kern="0" dirty="0">
                <a:latin typeface="Georgia" pitchFamily="18" charset="0"/>
                <a:ea typeface="+mj-ea"/>
                <a:cs typeface="+mj-cs"/>
              </a:rPr>
              <a:t>Downstream opportunities</a:t>
            </a:r>
          </a:p>
        </p:txBody>
      </p:sp>
    </p:spTree>
    <p:extLst>
      <p:ext uri="{BB962C8B-B14F-4D97-AF65-F5344CB8AC3E}">
        <p14:creationId xmlns:p14="http://schemas.microsoft.com/office/powerpoint/2010/main" val="2100061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"/>
    </mc:Choice>
    <mc:Fallback xmlns="">
      <p:transition spd="slow" advTm="46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/>
        </p:nvSpPr>
        <p:spPr>
          <a:xfrm>
            <a:off x="441977" y="2683140"/>
            <a:ext cx="637083" cy="2693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33"/>
              </a:lnSpc>
            </a:pPr>
            <a:r>
              <a:rPr lang="en-US" sz="2133" dirty="0">
                <a:solidFill>
                  <a:srgbClr val="FFFFFF">
                    <a:alpha val="9804"/>
                  </a:srgbClr>
                </a:solidFill>
                <a:latin typeface="Work Sans 1"/>
              </a:rPr>
              <a:t>03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712125" y="1076482"/>
            <a:ext cx="4552389" cy="16988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4667"/>
              </a:lnSpc>
            </a:pPr>
            <a:r>
              <a:rPr lang="en-US" sz="9600" dirty="0">
                <a:solidFill>
                  <a:srgbClr val="EF4035"/>
                </a:solidFill>
                <a:latin typeface="Georgia" panose="02040502050405020303" pitchFamily="18" charset="0"/>
              </a:rPr>
              <a:t>$1.2B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760518" y="2633414"/>
            <a:ext cx="4552389" cy="6380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613"/>
              </a:lnSpc>
            </a:pPr>
            <a:r>
              <a:rPr lang="en-US" sz="2000" dirty="0">
                <a:solidFill>
                  <a:schemeClr val="bg1"/>
                </a:solidFill>
                <a:latin typeface="Georgia" panose="02040502050405020303" pitchFamily="18" charset="0"/>
              </a:rPr>
              <a:t>The amount New York state agencies spend each year purchasing food.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8252384" y="654051"/>
            <a:ext cx="3253817" cy="4165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680"/>
              </a:lnSpc>
            </a:pPr>
            <a:r>
              <a:rPr lang="en-US" sz="1200" spc="180">
                <a:solidFill>
                  <a:srgbClr val="FFFFFF">
                    <a:alpha val="34902"/>
                  </a:srgbClr>
                </a:solidFill>
                <a:latin typeface="Work Sans 3"/>
              </a:rPr>
              <a:t>THE TRUE COST OF FOOD PROJECT</a:t>
            </a:r>
          </a:p>
        </p:txBody>
      </p:sp>
      <p:pic>
        <p:nvPicPr>
          <p:cNvPr id="13" name="Picture 5" descr="cu_logo_sml_150_ppt">
            <a:extLst>
              <a:ext uri="{FF2B5EF4-FFF2-40B4-BE49-F238E27FC236}">
                <a16:creationId xmlns:a16="http://schemas.microsoft.com/office/drawing/2014/main" id="{F5837849-A564-3535-5994-C3BF199E0C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2192000" cy="120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268DB9B-671F-E1A1-EFFA-0C388C400ADB}"/>
              </a:ext>
            </a:extLst>
          </p:cNvPr>
          <p:cNvSpPr txBox="1"/>
          <p:nvPr/>
        </p:nvSpPr>
        <p:spPr>
          <a:xfrm>
            <a:off x="5485502" y="1447800"/>
            <a:ext cx="6485509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Georgia" panose="02040502050405020303" pitchFamily="18" charset="0"/>
              </a:rPr>
              <a:t>Current law requires state agencies to procure food from the lowest qualified budder. </a:t>
            </a:r>
          </a:p>
          <a:p>
            <a:endParaRPr lang="en-US" sz="2400" dirty="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r>
              <a:rPr lang="en-US" sz="2400" dirty="0">
                <a:solidFill>
                  <a:schemeClr val="bg1"/>
                </a:solidFill>
                <a:latin typeface="Georgia" panose="02040502050405020303" pitchFamily="18" charset="0"/>
              </a:rPr>
              <a:t>Those prices don’t reflect important (+ and -) externalities like job creation, GHG emissions, nutrient content. This hides the true, longer-term cost of food to NY taxpayers.</a:t>
            </a:r>
          </a:p>
          <a:p>
            <a:endParaRPr lang="en-US" sz="2400" dirty="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r>
              <a:rPr lang="en-US" sz="2400" dirty="0">
                <a:solidFill>
                  <a:schemeClr val="bg1"/>
                </a:solidFill>
                <a:latin typeface="Georgia" panose="02040502050405020303" pitchFamily="18" charset="0"/>
              </a:rPr>
              <a:t>And NY producers/processors disadvantaged by NY laws/regulations. </a:t>
            </a:r>
          </a:p>
          <a:p>
            <a:endParaRPr lang="en-US" sz="2400" dirty="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r>
              <a:rPr lang="en-US" sz="2400" dirty="0">
                <a:solidFill>
                  <a:schemeClr val="bg1"/>
                </a:solidFill>
                <a:latin typeface="Georgia" panose="02040502050405020303" pitchFamily="18" charset="0"/>
              </a:rPr>
              <a:t>True cost pricing to induce ‘race to the top’ and level the playing field for NY suppliers.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57F028D-4BB9-D368-C2F9-94B2E42F8F8E}"/>
              </a:ext>
            </a:extLst>
          </p:cNvPr>
          <p:cNvSpPr txBox="1"/>
          <p:nvPr/>
        </p:nvSpPr>
        <p:spPr>
          <a:xfrm>
            <a:off x="5587550" y="6394166"/>
            <a:ext cx="5835562" cy="2428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100"/>
              </a:lnSpc>
            </a:pPr>
            <a:r>
              <a:rPr lang="en-US" sz="1400" u="sng" spc="42" dirty="0" err="1">
                <a:solidFill>
                  <a:schemeClr val="bg1"/>
                </a:solidFill>
                <a:latin typeface="Work Sans 2"/>
              </a:rPr>
              <a:t>cals.cornell.edu</a:t>
            </a:r>
            <a:r>
              <a:rPr lang="en-US" sz="1400" u="sng" spc="42" dirty="0">
                <a:solidFill>
                  <a:schemeClr val="bg1"/>
                </a:solidFill>
                <a:latin typeface="Work Sans 2"/>
              </a:rPr>
              <a:t>/food-systems-global-change/true-cost-food</a:t>
            </a:r>
          </a:p>
        </p:txBody>
      </p:sp>
      <p:grpSp>
        <p:nvGrpSpPr>
          <p:cNvPr id="16" name="Group 7">
            <a:extLst>
              <a:ext uri="{FF2B5EF4-FFF2-40B4-BE49-F238E27FC236}">
                <a16:creationId xmlns:a16="http://schemas.microsoft.com/office/drawing/2014/main" id="{E98E70E7-600A-D5E3-DC0B-0D63F11964B9}"/>
              </a:ext>
            </a:extLst>
          </p:cNvPr>
          <p:cNvGrpSpPr>
            <a:grpSpLocks noChangeAspect="1"/>
          </p:cNvGrpSpPr>
          <p:nvPr/>
        </p:nvGrpSpPr>
        <p:grpSpPr>
          <a:xfrm>
            <a:off x="712125" y="3536747"/>
            <a:ext cx="4334512" cy="5714839"/>
            <a:chOff x="1111911" y="0"/>
            <a:chExt cx="4525579" cy="5966752"/>
          </a:xfrm>
        </p:grpSpPr>
        <p:sp>
          <p:nvSpPr>
            <p:cNvPr id="17" name="Freeform 8">
              <a:hlinkClick r:id="rId4" tooltip="https://news.cornell.edu/stories/2022/09/study-unmask-true-cost-food-nys-agencies"/>
              <a:extLst>
                <a:ext uri="{FF2B5EF4-FFF2-40B4-BE49-F238E27FC236}">
                  <a16:creationId xmlns:a16="http://schemas.microsoft.com/office/drawing/2014/main" id="{399CC373-5FA6-8911-69C0-D3EEE40129B1}"/>
                </a:ext>
              </a:extLst>
            </p:cNvPr>
            <p:cNvSpPr/>
            <p:nvPr/>
          </p:nvSpPr>
          <p:spPr>
            <a:xfrm>
              <a:off x="1111911" y="0"/>
              <a:ext cx="4525579" cy="5966752"/>
            </a:xfrm>
            <a:custGeom>
              <a:avLst/>
              <a:gdLst/>
              <a:ahLst/>
              <a:cxnLst/>
              <a:rect l="l" t="t" r="r" b="b"/>
              <a:pathLst>
                <a:path w="6350000" h="6351270">
                  <a:moveTo>
                    <a:pt x="0" y="5955030"/>
                  </a:moveTo>
                  <a:lnTo>
                    <a:pt x="0" y="394970"/>
                  </a:lnTo>
                  <a:cubicBezTo>
                    <a:pt x="0" y="176530"/>
                    <a:pt x="176530" y="0"/>
                    <a:pt x="394970" y="0"/>
                  </a:cubicBezTo>
                  <a:lnTo>
                    <a:pt x="5956300" y="0"/>
                  </a:lnTo>
                  <a:cubicBezTo>
                    <a:pt x="6173470" y="0"/>
                    <a:pt x="6350000" y="176530"/>
                    <a:pt x="6350000" y="394970"/>
                  </a:cubicBezTo>
                  <a:cubicBezTo>
                    <a:pt x="6350000" y="394970"/>
                    <a:pt x="6350000" y="394970"/>
                    <a:pt x="6350000" y="394970"/>
                  </a:cubicBezTo>
                  <a:lnTo>
                    <a:pt x="6350000" y="5956300"/>
                  </a:lnTo>
                  <a:cubicBezTo>
                    <a:pt x="6350000" y="6174740"/>
                    <a:pt x="6173470" y="6351270"/>
                    <a:pt x="5955030" y="6351270"/>
                  </a:cubicBezTo>
                  <a:lnTo>
                    <a:pt x="5955030" y="6351270"/>
                  </a:lnTo>
                  <a:lnTo>
                    <a:pt x="394970" y="6351270"/>
                  </a:lnTo>
                  <a:cubicBezTo>
                    <a:pt x="176530" y="6350000"/>
                    <a:pt x="0" y="6173470"/>
                    <a:pt x="0" y="5955030"/>
                  </a:cubicBezTo>
                  <a:cubicBezTo>
                    <a:pt x="0" y="5955030"/>
                    <a:pt x="0" y="5955030"/>
                    <a:pt x="0" y="5955030"/>
                  </a:cubicBezTo>
                  <a:close/>
                </a:path>
              </a:pathLst>
            </a:custGeom>
            <a:blipFill>
              <a:blip r:embed="rId5"/>
              <a:stretch>
                <a:fillRect l="-30821" t="-1" r="-25436" b="-164843"/>
              </a:stretch>
            </a:blipFill>
          </p:spPr>
        </p:sp>
      </p:grpSp>
      <p:sp>
        <p:nvSpPr>
          <p:cNvPr id="18" name="Title 5">
            <a:extLst>
              <a:ext uri="{FF2B5EF4-FFF2-40B4-BE49-F238E27FC236}">
                <a16:creationId xmlns:a16="http://schemas.microsoft.com/office/drawing/2014/main" id="{59EB4F9E-38BB-BF70-3C92-E1176106D4F9}"/>
              </a:ext>
            </a:extLst>
          </p:cNvPr>
          <p:cNvSpPr txBox="1">
            <a:spLocks/>
          </p:cNvSpPr>
          <p:nvPr/>
        </p:nvSpPr>
        <p:spPr bwMode="auto">
          <a:xfrm>
            <a:off x="6096000" y="106959"/>
            <a:ext cx="58415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0" hangingPunct="0">
              <a:defRPr/>
            </a:pPr>
            <a:r>
              <a:rPr lang="en-US" sz="3000" b="1" kern="0" dirty="0">
                <a:latin typeface="Georgia" pitchFamily="18" charset="0"/>
                <a:ea typeface="+mj-ea"/>
                <a:cs typeface="+mj-cs"/>
              </a:rPr>
              <a:t>True cost pricing</a:t>
            </a:r>
          </a:p>
          <a:p>
            <a:pPr algn="r" eaLnBrk="0" hangingPunct="0">
              <a:defRPr/>
            </a:pPr>
            <a:r>
              <a:rPr lang="en-US" sz="3000" b="1" kern="0" dirty="0">
                <a:latin typeface="Georgia" pitchFamily="18" charset="0"/>
                <a:ea typeface="+mj-ea"/>
                <a:cs typeface="+mj-cs"/>
              </a:rPr>
              <a:t>in public procurement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cu_logo_sml_150_ppt">
            <a:extLst>
              <a:ext uri="{FF2B5EF4-FFF2-40B4-BE49-F238E27FC236}">
                <a16:creationId xmlns:a16="http://schemas.microsoft.com/office/drawing/2014/main" id="{FD9197FF-BF55-8A58-69DC-FB9F8E4D9D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120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356347" y="1447800"/>
            <a:ext cx="54348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Georgia" pitchFamily="18" charset="0"/>
              </a:rPr>
              <a:t>Solving societal problems can be a lucrative business strategy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D70E567-CAD7-424F-A804-84550E74301C}"/>
              </a:ext>
            </a:extLst>
          </p:cNvPr>
          <p:cNvSpPr txBox="1"/>
          <p:nvPr/>
        </p:nvSpPr>
        <p:spPr>
          <a:xfrm>
            <a:off x="6206591" y="322838"/>
            <a:ext cx="50316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>
                <a:latin typeface="Georgia" pitchFamily="18" charset="0"/>
              </a:rPr>
              <a:t>Why should we care?</a:t>
            </a:r>
          </a:p>
        </p:txBody>
      </p:sp>
      <p:pic>
        <p:nvPicPr>
          <p:cNvPr id="1026" name="Picture 2" descr="Hundreds protest in crisis-hit Sri Lanka as IMF talks loom">
            <a:extLst>
              <a:ext uri="{FF2B5EF4-FFF2-40B4-BE49-F238E27FC236}">
                <a16:creationId xmlns:a16="http://schemas.microsoft.com/office/drawing/2014/main" id="{1333E580-9D8F-92D3-CEDB-6918E88833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1" y="3523130"/>
            <a:ext cx="5495832" cy="2885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DEC9103-7420-9E84-FE9D-EC75923FBC72}"/>
              </a:ext>
            </a:extLst>
          </p:cNvPr>
          <p:cNvSpPr txBox="1"/>
          <p:nvPr/>
        </p:nvSpPr>
        <p:spPr>
          <a:xfrm>
            <a:off x="6400801" y="1447800"/>
            <a:ext cx="543485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Georgia" pitchFamily="18" charset="0"/>
              </a:rPr>
              <a:t>Human rights, sociopolitical stability, and macroeconomic growth and stability all depend on food security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4A799F0-0967-F70B-A51F-1D85CD4503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7029" y="2508462"/>
            <a:ext cx="5477435" cy="4108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28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cu_logo_sml_150_ppt">
            <a:extLst>
              <a:ext uri="{FF2B5EF4-FFF2-40B4-BE49-F238E27FC236}">
                <a16:creationId xmlns:a16="http://schemas.microsoft.com/office/drawing/2014/main" id="{ABF4011D-0531-447D-9153-62A5632C1F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120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5">
            <a:extLst>
              <a:ext uri="{FF2B5EF4-FFF2-40B4-BE49-F238E27FC236}">
                <a16:creationId xmlns:a16="http://schemas.microsoft.com/office/drawing/2014/main" id="{4CD45E33-41F4-4A0D-A123-3E086237D1B3}"/>
              </a:ext>
            </a:extLst>
          </p:cNvPr>
          <p:cNvSpPr txBox="1">
            <a:spLocks/>
          </p:cNvSpPr>
          <p:nvPr/>
        </p:nvSpPr>
        <p:spPr bwMode="auto">
          <a:xfrm>
            <a:off x="5027942" y="66675"/>
            <a:ext cx="6899718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0" hangingPunct="0">
              <a:defRPr/>
            </a:pPr>
            <a:r>
              <a:rPr lang="en-US" sz="3000" b="1" kern="0" dirty="0">
                <a:latin typeface="Georgia" pitchFamily="18" charset="0"/>
                <a:ea typeface="+mj-ea"/>
                <a:cs typeface="+mj-cs"/>
              </a:rPr>
              <a:t>Don’t despair, but don’t dally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4910AC9-9865-E498-7DB7-D9DF17D12300}"/>
              </a:ext>
            </a:extLst>
          </p:cNvPr>
          <p:cNvSpPr txBox="1"/>
          <p:nvPr/>
        </p:nvSpPr>
        <p:spPr>
          <a:xfrm>
            <a:off x="1119351" y="1447800"/>
            <a:ext cx="10897322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Georgia" pitchFamily="18" charset="0"/>
              </a:rPr>
              <a:t>The world faces a food security crisis because land, water and chemical constraints increasingly bind in face of growing demand, stalling progress. Have prevailed before in food crises and can again … will we?</a:t>
            </a:r>
          </a:p>
          <a:p>
            <a:endParaRPr lang="en-US" sz="2400" b="1" dirty="0">
              <a:solidFill>
                <a:schemeClr val="bg1"/>
              </a:solidFill>
              <a:latin typeface="Georgia" pitchFamily="18" charset="0"/>
            </a:endParaRPr>
          </a:p>
          <a:p>
            <a:r>
              <a:rPr lang="en-US" sz="2400" b="1" dirty="0">
                <a:solidFill>
                  <a:schemeClr val="bg1"/>
                </a:solidFill>
                <a:latin typeface="Georgia" pitchFamily="18" charset="0"/>
              </a:rPr>
              <a:t>Requires: </a:t>
            </a:r>
          </a:p>
          <a:p>
            <a:pPr marL="514350" indent="-514350">
              <a:buAutoNum type="romanLcParenBoth"/>
            </a:pPr>
            <a:r>
              <a:rPr lang="en-US" sz="2400" b="1" dirty="0">
                <a:solidFill>
                  <a:schemeClr val="bg1"/>
                </a:solidFill>
                <a:latin typeface="Georgia" pitchFamily="18" charset="0"/>
              </a:rPr>
              <a:t>doubly progressive strategy – trust science and support the poor</a:t>
            </a:r>
          </a:p>
          <a:p>
            <a:pPr marL="514350" indent="-514350">
              <a:buAutoNum type="romanLcParenBoth"/>
            </a:pPr>
            <a:r>
              <a:rPr lang="en-US" sz="2400" b="1" dirty="0">
                <a:solidFill>
                  <a:schemeClr val="bg1"/>
                </a:solidFill>
                <a:latin typeface="Georgia" pitchFamily="18" charset="0"/>
              </a:rPr>
              <a:t>focus on HERS objectives and invest in STI, incl. circularity, </a:t>
            </a:r>
          </a:p>
          <a:p>
            <a:r>
              <a:rPr lang="en-US" sz="2400" b="1" dirty="0">
                <a:solidFill>
                  <a:schemeClr val="bg1"/>
                </a:solidFill>
                <a:latin typeface="Georgia" pitchFamily="18" charset="0"/>
              </a:rPr>
              <a:t>      de-</a:t>
            </a:r>
            <a:r>
              <a:rPr lang="en-US" sz="2400" b="1" dirty="0" err="1">
                <a:solidFill>
                  <a:schemeClr val="bg1"/>
                </a:solidFill>
                <a:latin typeface="Georgia" pitchFamily="18" charset="0"/>
              </a:rPr>
              <a:t>agrarianization</a:t>
            </a:r>
            <a:r>
              <a:rPr lang="en-US" sz="2400" b="1" dirty="0">
                <a:solidFill>
                  <a:schemeClr val="bg1"/>
                </a:solidFill>
                <a:latin typeface="Georgia" pitchFamily="18" charset="0"/>
              </a:rPr>
              <a:t>, and true cost public procurement</a:t>
            </a:r>
          </a:p>
          <a:p>
            <a:pPr marL="514350" indent="-514350">
              <a:buAutoNum type="romanLcParenBoth"/>
            </a:pPr>
            <a:endParaRPr lang="en-US" sz="2400" b="1" dirty="0">
              <a:solidFill>
                <a:schemeClr val="bg1"/>
              </a:solidFill>
              <a:latin typeface="Georgia" pitchFamily="18" charset="0"/>
            </a:endParaRPr>
          </a:p>
          <a:p>
            <a:r>
              <a:rPr lang="en-US" sz="2400" b="1" dirty="0">
                <a:solidFill>
                  <a:schemeClr val="bg1"/>
                </a:solidFill>
                <a:latin typeface="Georgia" pitchFamily="18" charset="0"/>
              </a:rPr>
              <a:t>The only constant is change. </a:t>
            </a:r>
            <a:r>
              <a:rPr lang="en-US" sz="2400" b="1">
                <a:solidFill>
                  <a:schemeClr val="bg1"/>
                </a:solidFill>
                <a:latin typeface="Georgia" pitchFamily="18" charset="0"/>
              </a:rPr>
              <a:t>Be </a:t>
            </a:r>
            <a:r>
              <a:rPr lang="en-US" sz="2400" b="1" dirty="0">
                <a:solidFill>
                  <a:schemeClr val="bg1"/>
                </a:solidFill>
                <a:latin typeface="Georgia" pitchFamily="18" charset="0"/>
              </a:rPr>
              <a:t>prepared to adapt rural livelihoods and to seize emergent opportunities</a:t>
            </a:r>
            <a:r>
              <a:rPr lang="en-US" sz="2400" b="1">
                <a:solidFill>
                  <a:schemeClr val="bg1"/>
                </a:solidFill>
                <a:latin typeface="Georgia" pitchFamily="18" charset="0"/>
              </a:rPr>
              <a:t>. </a:t>
            </a:r>
          </a:p>
          <a:p>
            <a:endParaRPr lang="en-US" sz="2400" b="1" dirty="0">
              <a:solidFill>
                <a:schemeClr val="bg1"/>
              </a:solidFill>
              <a:latin typeface="Georgia" pitchFamily="18" charset="0"/>
            </a:endParaRPr>
          </a:p>
          <a:p>
            <a:pPr algn="ctr"/>
            <a:r>
              <a:rPr lang="en-US" sz="3200" b="1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Thank you for your time and interest!</a:t>
            </a:r>
          </a:p>
          <a:p>
            <a:endParaRPr lang="en-US" sz="2400" b="1" dirty="0">
              <a:solidFill>
                <a:schemeClr val="bg1"/>
              </a:solidFill>
              <a:latin typeface="Georgia" pitchFamily="18" charset="0"/>
            </a:endParaRPr>
          </a:p>
          <a:p>
            <a:pPr lvl="1"/>
            <a:endParaRPr lang="en-US" sz="2400" b="1" dirty="0"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4345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"/>
    </mc:Choice>
    <mc:Fallback xmlns="">
      <p:transition spd="slow" advTm="46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cu_logo_sml_150_pp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12192000" cy="1212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D939BCB-8CCF-4929-860B-0A436536CE1C}"/>
              </a:ext>
            </a:extLst>
          </p:cNvPr>
          <p:cNvSpPr txBox="1"/>
          <p:nvPr/>
        </p:nvSpPr>
        <p:spPr>
          <a:xfrm>
            <a:off x="4901578" y="301164"/>
            <a:ext cx="71382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>
                <a:latin typeface="Georgia" pitchFamily="18" charset="0"/>
              </a:rPr>
              <a:t>Is there a global food security crisis?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658521" y="2585783"/>
            <a:ext cx="83849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Georgia" pitchFamily="18" charset="0"/>
              </a:rPr>
              <a:t>Is there a food security crisis currently?</a:t>
            </a:r>
          </a:p>
        </p:txBody>
      </p:sp>
      <p:pic>
        <p:nvPicPr>
          <p:cNvPr id="10" name="Picture 9" descr="A picture containing diagram&#10;&#10;Description automatically generated">
            <a:extLst>
              <a:ext uri="{FF2B5EF4-FFF2-40B4-BE49-F238E27FC236}">
                <a16:creationId xmlns:a16="http://schemas.microsoft.com/office/drawing/2014/main" id="{E64B440B-304D-1ED3-1EC5-5C072F035C4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30" y="1383626"/>
            <a:ext cx="2018754" cy="265522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B03802B-2E31-3E51-8E07-AD9672DC761E}"/>
              </a:ext>
            </a:extLst>
          </p:cNvPr>
          <p:cNvSpPr txBox="1"/>
          <p:nvPr/>
        </p:nvSpPr>
        <p:spPr>
          <a:xfrm>
            <a:off x="6736258" y="1437609"/>
            <a:ext cx="40438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“A Global Food Crisis Looms” – </a:t>
            </a:r>
            <a:r>
              <a:rPr lang="en-US" sz="1600" i="1" dirty="0">
                <a:solidFill>
                  <a:srgbClr val="FF0000"/>
                </a:solidFill>
                <a:latin typeface="Georgia" panose="02040502050405020303" pitchFamily="18" charset="0"/>
                <a:cs typeface="Aharoni" panose="02010803020104030203" pitchFamily="2" charset="-79"/>
              </a:rPr>
              <a:t>New York Times, Apr 2020</a:t>
            </a:r>
          </a:p>
          <a:p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3465CC0-F85F-9C5B-1951-327FA1BF58E2}"/>
              </a:ext>
            </a:extLst>
          </p:cNvPr>
          <p:cNvSpPr txBox="1"/>
          <p:nvPr/>
        </p:nvSpPr>
        <p:spPr>
          <a:xfrm>
            <a:off x="3030106" y="1407014"/>
            <a:ext cx="3279299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“The World Is Headed for a Food Security Crisis” </a:t>
            </a:r>
          </a:p>
          <a:p>
            <a:r>
              <a:rPr lang="en-US" sz="1600" dirty="0">
                <a:solidFill>
                  <a:srgbClr val="FF0000"/>
                </a:solidFill>
                <a:latin typeface="Georgia" panose="02040502050405020303" pitchFamily="18" charset="0"/>
                <a:cs typeface="Aharoni" panose="02010803020104030203" pitchFamily="2" charset="-79"/>
              </a:rPr>
              <a:t>– Time, Mar 2018</a:t>
            </a:r>
          </a:p>
          <a:p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14625578-035A-BC24-ED98-2EE6C6EDC0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2751" y="3881437"/>
            <a:ext cx="4718957" cy="27527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72CE3A7-68EF-076C-6CDB-0D488C81B07E}"/>
              </a:ext>
            </a:extLst>
          </p:cNvPr>
          <p:cNvSpPr txBox="1"/>
          <p:nvPr/>
        </p:nvSpPr>
        <p:spPr>
          <a:xfrm>
            <a:off x="2548991" y="3291038"/>
            <a:ext cx="4086478" cy="282261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Georgia" panose="02040502050405020303" pitchFamily="18" charset="0"/>
              </a:rPr>
              <a:t>Yes …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9248B0A-6624-C221-526D-EF15959C825C}"/>
              </a:ext>
            </a:extLst>
          </p:cNvPr>
          <p:cNvSpPr txBox="1"/>
          <p:nvPr/>
        </p:nvSpPr>
        <p:spPr>
          <a:xfrm>
            <a:off x="7059705" y="3302439"/>
            <a:ext cx="4975173" cy="282261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Georgia" panose="02040502050405020303" pitchFamily="18" charset="0"/>
              </a:rPr>
              <a:t>     … but crisis = stalled progress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3B0521C-8BF0-E7AA-B4DD-F7AA5A31E4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75370" y="3839691"/>
            <a:ext cx="4800600" cy="2794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96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u_logo_sml_150_ppt">
            <a:extLst>
              <a:ext uri="{FF2B5EF4-FFF2-40B4-BE49-F238E27FC236}">
                <a16:creationId xmlns:a16="http://schemas.microsoft.com/office/drawing/2014/main" id="{99470695-8B94-34D2-7369-280FA09651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120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3DE8832-161A-2A5C-9704-689B096CD1A0}"/>
              </a:ext>
            </a:extLst>
          </p:cNvPr>
          <p:cNvSpPr txBox="1"/>
          <p:nvPr/>
        </p:nvSpPr>
        <p:spPr>
          <a:xfrm>
            <a:off x="4901578" y="301164"/>
            <a:ext cx="71382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>
                <a:latin typeface="Georgia" pitchFamily="18" charset="0"/>
              </a:rPr>
              <a:t>Why stalled progress?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E45E5AC-D1FC-4722-88E1-6CBEE1AE0AF1}"/>
              </a:ext>
            </a:extLst>
          </p:cNvPr>
          <p:cNvGrpSpPr/>
          <p:nvPr/>
        </p:nvGrpSpPr>
        <p:grpSpPr>
          <a:xfrm>
            <a:off x="2630020" y="2649071"/>
            <a:ext cx="6931959" cy="4064551"/>
            <a:chOff x="876300" y="923925"/>
            <a:chExt cx="7391400" cy="501015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E1DDB42-660E-120E-641A-3317610FF5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76300" y="923925"/>
              <a:ext cx="7391400" cy="501015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18B0305-9334-77A9-8B8A-1BE3C9BDAA3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08773" y="1215719"/>
              <a:ext cx="2748329" cy="11525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53CC3E5F-AF45-5BDB-E71D-F4408FF9129C}"/>
              </a:ext>
            </a:extLst>
          </p:cNvPr>
          <p:cNvSpPr txBox="1"/>
          <p:nvPr/>
        </p:nvSpPr>
        <p:spPr>
          <a:xfrm>
            <a:off x="761296" y="1505682"/>
            <a:ext cx="10669407" cy="601264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Georgia" pitchFamily="18" charset="0"/>
              </a:rPr>
              <a:t>Demand growth has outpaced supply growth since roughly 2000. This brought higher – and more volatile – commodity prices. </a:t>
            </a:r>
          </a:p>
          <a:p>
            <a:pPr algn="r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1817856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u_logo_sml_150_ppt">
            <a:extLst>
              <a:ext uri="{FF2B5EF4-FFF2-40B4-BE49-F238E27FC236}">
                <a16:creationId xmlns:a16="http://schemas.microsoft.com/office/drawing/2014/main" id="{99470695-8B94-34D2-7369-280FA09651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120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360874" y="1447800"/>
            <a:ext cx="1126410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>
                <a:solidFill>
                  <a:schemeClr val="bg1"/>
                </a:solidFill>
                <a:latin typeface="Georgia" pitchFamily="18" charset="0"/>
              </a:rPr>
              <a:t>Main long-run drivers: </a:t>
            </a:r>
          </a:p>
          <a:p>
            <a:r>
              <a:rPr lang="en-US" sz="2400" b="1" dirty="0">
                <a:solidFill>
                  <a:schemeClr val="bg1"/>
                </a:solidFill>
                <a:latin typeface="Georgia" pitchFamily="18" charset="0"/>
              </a:rPr>
              <a:t>1. Robust food demand growth, almost entirely in Asia and Africa</a:t>
            </a:r>
          </a:p>
          <a:p>
            <a:endParaRPr lang="en-US" sz="2400" dirty="0">
              <a:solidFill>
                <a:schemeClr val="bg1"/>
              </a:solidFill>
              <a:latin typeface="Georgia" pitchFamily="18" charset="0"/>
            </a:endParaRPr>
          </a:p>
          <a:p>
            <a:r>
              <a:rPr lang="en-US" sz="2400" dirty="0">
                <a:solidFill>
                  <a:schemeClr val="bg1"/>
                </a:solidFill>
                <a:latin typeface="Georgia" pitchFamily="18" charset="0"/>
              </a:rPr>
              <a:t>Due mainly to population/income growth </a:t>
            </a:r>
          </a:p>
          <a:p>
            <a:r>
              <a:rPr lang="en-US" sz="2400" dirty="0">
                <a:solidFill>
                  <a:schemeClr val="bg1"/>
                </a:solidFill>
                <a:latin typeface="Georgia" pitchFamily="18" charset="0"/>
              </a:rPr>
              <a:t>         (and urbanization).</a:t>
            </a:r>
            <a:endParaRPr lang="en-US" sz="2400" b="1" dirty="0">
              <a:solidFill>
                <a:schemeClr val="bg1"/>
              </a:solidFill>
              <a:latin typeface="Georgia" pitchFamily="18" charset="0"/>
            </a:endParaRPr>
          </a:p>
          <a:p>
            <a:r>
              <a:rPr lang="en-US" sz="2400" dirty="0">
                <a:solidFill>
                  <a:schemeClr val="bg1"/>
                </a:solidFill>
                <a:latin typeface="Georgia" pitchFamily="18" charset="0"/>
              </a:rPr>
              <a:t>Policies don’t slow/shift demand much.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1A4A51C-866F-7583-862F-76F449B0B088}"/>
              </a:ext>
            </a:extLst>
          </p:cNvPr>
          <p:cNvGrpSpPr/>
          <p:nvPr/>
        </p:nvGrpSpPr>
        <p:grpSpPr>
          <a:xfrm>
            <a:off x="7339986" y="2312894"/>
            <a:ext cx="4123632" cy="4303665"/>
            <a:chOff x="5445979" y="1809756"/>
            <a:chExt cx="3666490" cy="5087999"/>
          </a:xfrm>
        </p:grpSpPr>
        <p:pic>
          <p:nvPicPr>
            <p:cNvPr id="19" name="Picture 18" descr="A close up of a map&#10;&#10;Description automatically generated">
              <a:extLst>
                <a:ext uri="{FF2B5EF4-FFF2-40B4-BE49-F238E27FC236}">
                  <a16:creationId xmlns:a16="http://schemas.microsoft.com/office/drawing/2014/main" id="{C7C62E1A-CADB-B0FC-312D-1488FD7ADD91}"/>
                </a:ext>
              </a:extLst>
            </p:cNvPr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45979" y="1809756"/>
              <a:ext cx="3666490" cy="4953000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18F0E50F-8000-0B4A-EDBF-463322C63C4C}"/>
                </a:ext>
              </a:extLst>
            </p:cNvPr>
            <p:cNvSpPr txBox="1"/>
            <p:nvPr/>
          </p:nvSpPr>
          <p:spPr>
            <a:xfrm>
              <a:off x="5867400" y="6485757"/>
              <a:ext cx="2895600" cy="411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err="1">
                  <a:latin typeface="Georgia" panose="02040502050405020303" pitchFamily="18" charset="0"/>
                  <a:hlinkClick r:id="rId4"/>
                </a:rPr>
                <a:t>Vollset</a:t>
              </a:r>
              <a:r>
                <a:rPr lang="en-US" sz="1200" dirty="0">
                  <a:latin typeface="Georgia" panose="02040502050405020303" pitchFamily="18" charset="0"/>
                  <a:hlinkClick r:id="rId4"/>
                </a:rPr>
                <a:t> et al. </a:t>
              </a:r>
              <a:r>
                <a:rPr lang="en-US" sz="1200" i="1" dirty="0">
                  <a:latin typeface="Georgia" panose="02040502050405020303" pitchFamily="18" charset="0"/>
                  <a:hlinkClick r:id="rId4"/>
                </a:rPr>
                <a:t>Lancet</a:t>
              </a:r>
              <a:r>
                <a:rPr lang="en-US" sz="1200" dirty="0">
                  <a:latin typeface="Georgia" panose="02040502050405020303" pitchFamily="18" charset="0"/>
                  <a:hlinkClick r:id="rId4"/>
                </a:rPr>
                <a:t> 2020</a:t>
              </a:r>
              <a:endParaRPr lang="en-US" sz="1200" dirty="0">
                <a:latin typeface="Georgia" panose="02040502050405020303" pitchFamily="18" charset="0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83DE8832-161A-2A5C-9704-689B096CD1A0}"/>
              </a:ext>
            </a:extLst>
          </p:cNvPr>
          <p:cNvSpPr txBox="1"/>
          <p:nvPr/>
        </p:nvSpPr>
        <p:spPr>
          <a:xfrm>
            <a:off x="4901578" y="307888"/>
            <a:ext cx="71382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>
                <a:latin typeface="Georgia" pitchFamily="18" charset="0"/>
              </a:rPr>
              <a:t>Why stalled progress?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CA808F7-9058-6393-DF98-8A800EB59E5A}"/>
              </a:ext>
            </a:extLst>
          </p:cNvPr>
          <p:cNvGrpSpPr/>
          <p:nvPr/>
        </p:nvGrpSpPr>
        <p:grpSpPr>
          <a:xfrm>
            <a:off x="2779663" y="3756124"/>
            <a:ext cx="3213265" cy="3006753"/>
            <a:chOff x="8941253" y="2673703"/>
            <a:chExt cx="3213265" cy="3006753"/>
          </a:xfrm>
        </p:grpSpPr>
        <p:pic>
          <p:nvPicPr>
            <p:cNvPr id="11" name="Picture 10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175487DD-C28B-E207-3747-031D4E4C23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406" t="54020" r="2366" b="6176"/>
            <a:stretch/>
          </p:blipFill>
          <p:spPr>
            <a:xfrm>
              <a:off x="9001183" y="2673703"/>
              <a:ext cx="3153335" cy="2729754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51347C1-174E-C6F1-020B-0073F219CA70}"/>
                </a:ext>
              </a:extLst>
            </p:cNvPr>
            <p:cNvSpPr txBox="1"/>
            <p:nvPr/>
          </p:nvSpPr>
          <p:spPr>
            <a:xfrm>
              <a:off x="8941253" y="5403457"/>
              <a:ext cx="321326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  <a:latin typeface="Georgia" panose="02040502050405020303" pitchFamily="18" charset="0"/>
                </a:rPr>
                <a:t>Source</a:t>
              </a:r>
              <a:r>
                <a:rPr lang="en-US" sz="1200" i="1" dirty="0">
                  <a:solidFill>
                    <a:schemeClr val="bg1"/>
                  </a:solidFill>
                  <a:latin typeface="Georgia" panose="02040502050405020303" pitchFamily="18" charset="0"/>
                </a:rPr>
                <a:t>: The Economist </a:t>
              </a:r>
              <a:r>
                <a:rPr lang="en-US" sz="1200" dirty="0">
                  <a:solidFill>
                    <a:schemeClr val="bg1"/>
                  </a:solidFill>
                  <a:latin typeface="Georgia" panose="02040502050405020303" pitchFamily="18" charset="0"/>
                </a:rPr>
                <a:t>June 25, 2022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444029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u_logo_sml_150_ppt">
            <a:extLst>
              <a:ext uri="{FF2B5EF4-FFF2-40B4-BE49-F238E27FC236}">
                <a16:creationId xmlns:a16="http://schemas.microsoft.com/office/drawing/2014/main" id="{99470695-8B94-34D2-7369-280FA09651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120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2821331" y="1257511"/>
            <a:ext cx="72990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b="1" dirty="0">
              <a:solidFill>
                <a:schemeClr val="bg1"/>
              </a:solidFill>
              <a:latin typeface="Georgia" pitchFamily="18" charset="0"/>
            </a:endParaRPr>
          </a:p>
          <a:p>
            <a:pPr lvl="1"/>
            <a:endParaRPr lang="en-US" sz="2400" b="1" dirty="0">
              <a:latin typeface="Georgia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B295EC1-61A1-7569-EC86-43DDE45C5365}"/>
              </a:ext>
            </a:extLst>
          </p:cNvPr>
          <p:cNvSpPr txBox="1"/>
          <p:nvPr/>
        </p:nvSpPr>
        <p:spPr>
          <a:xfrm>
            <a:off x="1284147" y="1278129"/>
            <a:ext cx="10630010" cy="1408014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Georgia" pitchFamily="18" charset="0"/>
              </a:rPr>
              <a:t>2. Increasingly strong headwinds for supply growth </a:t>
            </a:r>
          </a:p>
          <a:p>
            <a:r>
              <a:rPr lang="en-US" sz="2400" dirty="0">
                <a:solidFill>
                  <a:schemeClr val="bg1"/>
                </a:solidFill>
                <a:latin typeface="Georgia" pitchFamily="18" charset="0"/>
              </a:rPr>
              <a:t>Land/water constraints + climate change + slowing productivity growth    </a:t>
            </a:r>
          </a:p>
          <a:p>
            <a:r>
              <a:rPr lang="en-US" sz="2400" b="1" dirty="0">
                <a:solidFill>
                  <a:schemeClr val="bg1"/>
                </a:solidFill>
                <a:latin typeface="Georgia" pitchFamily="18" charset="0"/>
              </a:rPr>
              <a:t>         	</a:t>
            </a:r>
          </a:p>
          <a:p>
            <a:pPr algn="r"/>
            <a:endParaRPr lang="en-US" sz="24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21F579A-D431-7FCF-4601-C7655288ED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4147" y="2190556"/>
            <a:ext cx="2642909" cy="349921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25D8D36-00AD-680E-C66C-4D94A03FE653}"/>
              </a:ext>
            </a:extLst>
          </p:cNvPr>
          <p:cNvSpPr txBox="1"/>
          <p:nvPr/>
        </p:nvSpPr>
        <p:spPr>
          <a:xfrm>
            <a:off x="4901578" y="301164"/>
            <a:ext cx="71382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>
                <a:latin typeface="Georgia" pitchFamily="18" charset="0"/>
              </a:rPr>
              <a:t>Why stalled progress?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DC1B5E9-F470-F6DD-E836-062859E39D35}"/>
              </a:ext>
            </a:extLst>
          </p:cNvPr>
          <p:cNvSpPr txBox="1"/>
          <p:nvPr/>
        </p:nvSpPr>
        <p:spPr>
          <a:xfrm>
            <a:off x="1284147" y="5715927"/>
            <a:ext cx="411217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Georgia" panose="02040502050405020303" pitchFamily="18" charset="0"/>
              </a:rPr>
              <a:t>Source: https://www.globalagriculture.org/report-topics/water.html</a:t>
            </a:r>
            <a:endParaRPr lang="en-US" sz="1000" dirty="0">
              <a:solidFill>
                <a:schemeClr val="bg1"/>
              </a:solidFill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3759BE06-9E1C-A8AB-AA0D-86A770D436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0191" y="2190556"/>
            <a:ext cx="4285479" cy="3429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A34557B-4A64-8DE9-D8CA-8831620E0700}"/>
              </a:ext>
            </a:extLst>
          </p:cNvPr>
          <p:cNvSpPr txBox="1"/>
          <p:nvPr/>
        </p:nvSpPr>
        <p:spPr>
          <a:xfrm>
            <a:off x="1358460" y="6217191"/>
            <a:ext cx="8594743" cy="517670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Georgia" pitchFamily="18" charset="0"/>
              </a:rPr>
              <a:t>Less of a challenge for NY than elsewhere </a:t>
            </a:r>
            <a:r>
              <a:rPr lang="en-US" sz="2400" dirty="0">
                <a:solidFill>
                  <a:schemeClr val="bg1"/>
                </a:solidFill>
                <a:latin typeface="Georgia" pitchFamily="18" charset="0"/>
                <a:sym typeface="Wingdings" panose="05000000000000000000" pitchFamily="2" charset="2"/>
              </a:rPr>
              <a:t> </a:t>
            </a:r>
            <a:endParaRPr lang="en-US" sz="2400" b="1" dirty="0">
              <a:solidFill>
                <a:schemeClr val="bg1"/>
              </a:solidFill>
              <a:latin typeface="Georgia" pitchFamily="18" charset="0"/>
            </a:endParaRPr>
          </a:p>
          <a:p>
            <a:pPr algn="r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650909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3429000"/>
            <a:ext cx="9144000" cy="3276600"/>
          </a:xfrm>
        </p:spPr>
        <p:txBody>
          <a:bodyPr>
            <a:normAutofit/>
          </a:bodyPr>
          <a:lstStyle/>
          <a:p>
            <a:r>
              <a:rPr lang="en-US" dirty="0"/>
              <a:t> </a:t>
            </a:r>
            <a:endParaRPr lang="en-US" sz="2800" dirty="0">
              <a:latin typeface="Georgia" pitchFamily="18" charset="0"/>
            </a:endParaRPr>
          </a:p>
        </p:txBody>
      </p:sp>
      <p:pic>
        <p:nvPicPr>
          <p:cNvPr id="4" name="Picture 5" descr="cu_logo_sml_150_pp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12192000" cy="1212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356050" y="1253106"/>
            <a:ext cx="1172333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Georgia" pitchFamily="18" charset="0"/>
              </a:rPr>
              <a:t>Insufficient investment in sustainably boosting agrifood productivity leaves the world vulnerable to ‘perfect storms’, which occur more often.</a:t>
            </a:r>
          </a:p>
          <a:p>
            <a:r>
              <a:rPr lang="en-US" sz="2400" b="1" u="sng" dirty="0">
                <a:solidFill>
                  <a:schemeClr val="bg1"/>
                </a:solidFill>
                <a:latin typeface="Georgia" pitchFamily="18" charset="0"/>
              </a:rPr>
              <a:t>1. Climate change: </a:t>
            </a:r>
          </a:p>
          <a:p>
            <a:r>
              <a:rPr lang="en-US" sz="2400" dirty="0">
                <a:solidFill>
                  <a:schemeClr val="bg1"/>
                </a:solidFill>
                <a:latin typeface="Georgia" pitchFamily="18" charset="0"/>
              </a:rPr>
              <a:t>Fuel demand growth by </a:t>
            </a:r>
            <a:r>
              <a:rPr lang="en-US" sz="2400" b="1" dirty="0">
                <a:solidFill>
                  <a:schemeClr val="bg1"/>
                </a:solidFill>
                <a:latin typeface="Georgia" pitchFamily="18" charset="0"/>
              </a:rPr>
              <a:t>forced displacement </a:t>
            </a:r>
            <a:r>
              <a:rPr lang="en-US" sz="2400" dirty="0">
                <a:solidFill>
                  <a:schemeClr val="bg1"/>
                </a:solidFill>
                <a:latin typeface="Georgia" pitchFamily="18" charset="0"/>
              </a:rPr>
              <a:t>– climate refugees, droughts, etc. </a:t>
            </a:r>
          </a:p>
          <a:p>
            <a:endParaRPr lang="en-US" sz="2400" dirty="0">
              <a:solidFill>
                <a:schemeClr val="bg1"/>
              </a:solidFill>
              <a:latin typeface="Georgia" pitchFamily="18" charset="0"/>
            </a:endParaRPr>
          </a:p>
          <a:p>
            <a:r>
              <a:rPr lang="en-US" sz="2400" b="1" dirty="0">
                <a:solidFill>
                  <a:schemeClr val="bg1"/>
                </a:solidFill>
                <a:latin typeface="Georgia" pitchFamily="18" charset="0"/>
              </a:rPr>
              <a:t>Mainly it retards productivity advances </a:t>
            </a:r>
            <a:r>
              <a:rPr lang="en-US" sz="2400" dirty="0">
                <a:solidFill>
                  <a:schemeClr val="bg1"/>
                </a:solidFill>
                <a:latin typeface="Georgia" pitchFamily="18" charset="0"/>
              </a:rPr>
              <a:t>and investment</a:t>
            </a:r>
          </a:p>
          <a:p>
            <a:endParaRPr lang="en-US" sz="2400" dirty="0">
              <a:solidFill>
                <a:schemeClr val="bg1"/>
              </a:solidFill>
              <a:latin typeface="Georgia" pitchFamily="18" charset="0"/>
            </a:endParaRPr>
          </a:p>
        </p:txBody>
      </p:sp>
      <p:pic>
        <p:nvPicPr>
          <p:cNvPr id="8" name="Screen Shot 2021-10-28 at 1.59.27 PM.png" descr="Screen Shot 2021-10-28 at 1.59.27 PM.png">
            <a:extLst>
              <a:ext uri="{FF2B5EF4-FFF2-40B4-BE49-F238E27FC236}">
                <a16:creationId xmlns:a16="http://schemas.microsoft.com/office/drawing/2014/main" id="{FF6EDB09-F19E-DAF4-F4D5-1E12FE5EF1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9842" y="3580134"/>
            <a:ext cx="4333609" cy="2974332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Screen Shot 2021-10-28 at 1.59.31 PM.png" descr="Screen Shot 2021-10-28 at 1.59.31 PM.png">
            <a:extLst>
              <a:ext uri="{FF2B5EF4-FFF2-40B4-BE49-F238E27FC236}">
                <a16:creationId xmlns:a16="http://schemas.microsoft.com/office/drawing/2014/main" id="{8D007A5A-E27E-0B8C-87ED-C86A3411E0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4914" y="3582748"/>
            <a:ext cx="4105332" cy="2988908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Source: Ortiz-Bobea et al (Nature Climate Change, 2021)">
            <a:extLst>
              <a:ext uri="{FF2B5EF4-FFF2-40B4-BE49-F238E27FC236}">
                <a16:creationId xmlns:a16="http://schemas.microsoft.com/office/drawing/2014/main" id="{E8DA8F60-A559-0690-AAB5-7E37D9472ADF}"/>
              </a:ext>
            </a:extLst>
          </p:cNvPr>
          <p:cNvSpPr txBox="1"/>
          <p:nvPr/>
        </p:nvSpPr>
        <p:spPr>
          <a:xfrm>
            <a:off x="3999728" y="6468857"/>
            <a:ext cx="5312801" cy="3904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1437" tIns="71437" rIns="71437" bIns="71437" anchor="ctr">
            <a:spAutoFit/>
          </a:bodyPr>
          <a:lstStyle>
            <a:lvl1pPr>
              <a:defRPr sz="3900">
                <a:solidFill>
                  <a:srgbClr val="53585F"/>
                </a:solidFill>
              </a:defRPr>
            </a:lvl1pPr>
          </a:lstStyle>
          <a:p>
            <a:r>
              <a:rPr sz="1600" dirty="0">
                <a:latin typeface="Georgia" panose="02040502050405020303" pitchFamily="18" charset="0"/>
              </a:rPr>
              <a:t>Source: Ortiz-Bobea et al (</a:t>
            </a:r>
            <a:r>
              <a:rPr sz="1600" i="1" dirty="0">
                <a:latin typeface="Georgia" panose="02040502050405020303" pitchFamily="18" charset="0"/>
              </a:rPr>
              <a:t>Nature Climate Change</a:t>
            </a:r>
            <a:r>
              <a:rPr sz="1600" dirty="0">
                <a:latin typeface="Georgia" panose="02040502050405020303" pitchFamily="18" charset="0"/>
              </a:rPr>
              <a:t>, 2021)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99F9C56-402B-FF87-CA0C-FE7380800598}"/>
              </a:ext>
            </a:extLst>
          </p:cNvPr>
          <p:cNvSpPr txBox="1"/>
          <p:nvPr/>
        </p:nvSpPr>
        <p:spPr>
          <a:xfrm>
            <a:off x="4901578" y="301164"/>
            <a:ext cx="71382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>
                <a:latin typeface="Georgia" pitchFamily="18" charset="0"/>
              </a:rPr>
              <a:t>Why stalled progress?</a:t>
            </a:r>
          </a:p>
        </p:txBody>
      </p:sp>
    </p:spTree>
    <p:extLst>
      <p:ext uri="{BB962C8B-B14F-4D97-AF65-F5344CB8AC3E}">
        <p14:creationId xmlns:p14="http://schemas.microsoft.com/office/powerpoint/2010/main" val="26880748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3429000"/>
            <a:ext cx="9144000" cy="3276600"/>
          </a:xfrm>
        </p:spPr>
        <p:txBody>
          <a:bodyPr>
            <a:normAutofit/>
          </a:bodyPr>
          <a:lstStyle/>
          <a:p>
            <a:r>
              <a:rPr lang="en-US" dirty="0"/>
              <a:t> </a:t>
            </a:r>
            <a:endParaRPr lang="en-US" sz="2800" dirty="0">
              <a:latin typeface="Georgia" pitchFamily="18" charset="0"/>
            </a:endParaRPr>
          </a:p>
        </p:txBody>
      </p:sp>
      <p:pic>
        <p:nvPicPr>
          <p:cNvPr id="4" name="Picture 5" descr="cu_logo_sml_150_pp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12192000" cy="1212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20193" y="1208660"/>
            <a:ext cx="1138549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>
                <a:solidFill>
                  <a:schemeClr val="bg1"/>
                </a:solidFill>
                <a:latin typeface="Georgia" pitchFamily="18" charset="0"/>
              </a:rPr>
              <a:t>2. Conflict: </a:t>
            </a:r>
          </a:p>
          <a:p>
            <a:r>
              <a:rPr lang="en-US" sz="2400" b="1" dirty="0">
                <a:solidFill>
                  <a:schemeClr val="bg1"/>
                </a:solidFill>
                <a:latin typeface="Georgia" pitchFamily="18" charset="0"/>
              </a:rPr>
              <a:t>&gt;89mn forcibly displaced +~15mn Ukraine </a:t>
            </a:r>
            <a:r>
              <a:rPr lang="en-US" sz="2400" dirty="0">
                <a:solidFill>
                  <a:schemeClr val="bg1"/>
                </a:solidFill>
                <a:latin typeface="Georgia" pitchFamily="18" charset="0"/>
              </a:rPr>
              <a:t>this year</a:t>
            </a:r>
            <a:r>
              <a:rPr lang="en-US" sz="2400" b="1" dirty="0">
                <a:solidFill>
                  <a:schemeClr val="bg1"/>
                </a:solidFill>
                <a:latin typeface="Georgia" pitchFamily="18" charset="0"/>
              </a:rPr>
              <a:t>… highest on record</a:t>
            </a:r>
          </a:p>
          <a:p>
            <a:endParaRPr lang="en-US" sz="2400" b="1" dirty="0">
              <a:solidFill>
                <a:schemeClr val="bg1"/>
              </a:solidFill>
              <a:latin typeface="Georgia" pitchFamily="18" charset="0"/>
            </a:endParaRPr>
          </a:p>
          <a:p>
            <a:r>
              <a:rPr lang="en-US" sz="2400" b="1" dirty="0">
                <a:solidFill>
                  <a:schemeClr val="bg1"/>
                </a:solidFill>
                <a:latin typeface="Georgia" pitchFamily="18" charset="0"/>
              </a:rPr>
              <a:t>Conflict-affected</a:t>
            </a:r>
            <a:r>
              <a:rPr lang="en-US" sz="2400" dirty="0">
                <a:solidFill>
                  <a:schemeClr val="bg1"/>
                </a:solidFill>
                <a:latin typeface="Georgia" pitchFamily="18" charset="0"/>
              </a:rPr>
              <a:t> nations &gt;75% of stunted children globally (FAO et al. 2017) </a:t>
            </a:r>
          </a:p>
          <a:p>
            <a:endParaRPr lang="en-US" sz="2400" dirty="0">
              <a:solidFill>
                <a:schemeClr val="bg1"/>
              </a:solidFill>
              <a:latin typeface="Georgia" pitchFamily="18" charset="0"/>
            </a:endParaRPr>
          </a:p>
          <a:p>
            <a:r>
              <a:rPr lang="en-US" sz="2400" dirty="0">
                <a:solidFill>
                  <a:schemeClr val="bg1"/>
                </a:solidFill>
                <a:latin typeface="Georgia" pitchFamily="18" charset="0"/>
              </a:rPr>
              <a:t>Pop. in fragile settings growing. </a:t>
            </a:r>
            <a:r>
              <a:rPr lang="en-US" sz="2400" b="1" dirty="0">
                <a:solidFill>
                  <a:schemeClr val="bg1"/>
                </a:solidFill>
                <a:latin typeface="Georgia" pitchFamily="18" charset="0"/>
              </a:rPr>
              <a:t>&gt;2bn </a:t>
            </a:r>
            <a:r>
              <a:rPr lang="en-US" sz="2400" dirty="0">
                <a:solidFill>
                  <a:schemeClr val="bg1"/>
                </a:solidFill>
                <a:latin typeface="Georgia" pitchFamily="18" charset="0"/>
              </a:rPr>
              <a:t>now, ~ </a:t>
            </a:r>
            <a:r>
              <a:rPr lang="en-US" sz="2400" b="1" dirty="0">
                <a:solidFill>
                  <a:schemeClr val="bg1"/>
                </a:solidFill>
                <a:latin typeface="Georgia" pitchFamily="18" charset="0"/>
              </a:rPr>
              <a:t>80% world’s poor </a:t>
            </a:r>
            <a:r>
              <a:rPr lang="en-US" sz="2400" dirty="0">
                <a:solidFill>
                  <a:schemeClr val="bg1"/>
                </a:solidFill>
                <a:latin typeface="Georgia" pitchFamily="18" charset="0"/>
              </a:rPr>
              <a:t>(OECD 2018) 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7A316185-2026-F1F4-F3D5-72DCB3917C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41"/>
          <a:stretch/>
        </p:blipFill>
        <p:spPr bwMode="auto">
          <a:xfrm>
            <a:off x="9866888" y="3586319"/>
            <a:ext cx="2172968" cy="3179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41DE467-B3AE-4BD5-AFB5-3721669320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37357" y="5332388"/>
            <a:ext cx="3962400" cy="155340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A45F6B3-E20A-B46D-33CE-8BA802FBF83F}"/>
              </a:ext>
            </a:extLst>
          </p:cNvPr>
          <p:cNvSpPr txBox="1"/>
          <p:nvPr/>
        </p:nvSpPr>
        <p:spPr>
          <a:xfrm>
            <a:off x="784927" y="3778981"/>
            <a:ext cx="11021353" cy="1553407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Georgia" pitchFamily="18" charset="0"/>
              </a:rPr>
              <a:t>Food insecurity destabilizes societies </a:t>
            </a:r>
            <a:r>
              <a:rPr lang="en-US" sz="2400" dirty="0">
                <a:solidFill>
                  <a:schemeClr val="bg1"/>
                </a:solidFill>
                <a:latin typeface="Georgia" pitchFamily="18" charset="0"/>
              </a:rPr>
              <a:t>lacking strong social</a:t>
            </a:r>
          </a:p>
          <a:p>
            <a:r>
              <a:rPr lang="en-US" sz="2400" dirty="0">
                <a:solidFill>
                  <a:schemeClr val="bg1"/>
                </a:solidFill>
                <a:latin typeface="Georgia" pitchFamily="18" charset="0"/>
              </a:rPr>
              <a:t>safety nets. Unrest in ~50 nations 2007-12. Sri Lanka now.</a:t>
            </a:r>
          </a:p>
          <a:p>
            <a:r>
              <a:rPr lang="en-US" sz="2400" dirty="0">
                <a:solidFill>
                  <a:schemeClr val="bg1"/>
                </a:solidFill>
                <a:latin typeface="Georgia" pitchFamily="18" charset="0"/>
              </a:rPr>
              <a:t> </a:t>
            </a:r>
          </a:p>
          <a:p>
            <a:r>
              <a:rPr lang="en-US" sz="2400" b="1" dirty="0">
                <a:solidFill>
                  <a:schemeClr val="bg1"/>
                </a:solidFill>
                <a:latin typeface="Georgia" pitchFamily="18" charset="0"/>
              </a:rPr>
              <a:t>And climate change makes it worse </a:t>
            </a:r>
            <a:r>
              <a:rPr lang="en-US" sz="2400" dirty="0">
                <a:solidFill>
                  <a:schemeClr val="bg1"/>
                </a:solidFill>
                <a:latin typeface="Georgia" pitchFamily="18" charset="0"/>
              </a:rPr>
              <a:t>…</a:t>
            </a:r>
          </a:p>
          <a:p>
            <a:endParaRPr lang="en-US" sz="2400" dirty="0">
              <a:solidFill>
                <a:schemeClr val="bg1"/>
              </a:solidFill>
              <a:latin typeface="Georgia" pitchFamily="18" charset="0"/>
            </a:endParaRPr>
          </a:p>
          <a:p>
            <a:pPr algn="r"/>
            <a:endParaRPr lang="en-US" sz="24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93C71F7-07F1-0DB1-D781-AE803FDA3473}"/>
              </a:ext>
            </a:extLst>
          </p:cNvPr>
          <p:cNvSpPr txBox="1"/>
          <p:nvPr/>
        </p:nvSpPr>
        <p:spPr>
          <a:xfrm>
            <a:off x="5293540" y="6580437"/>
            <a:ext cx="3962400" cy="250326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 algn="r"/>
            <a:r>
              <a:rPr lang="en-US" sz="1400" dirty="0">
                <a:solidFill>
                  <a:schemeClr val="bg1"/>
                </a:solidFill>
                <a:latin typeface="Georgia" pitchFamily="18" charset="0"/>
              </a:rPr>
              <a:t>(Hsiang et al. 2013)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BF5ECCC-3C09-C2BE-436F-5F162E1850FB}"/>
              </a:ext>
            </a:extLst>
          </p:cNvPr>
          <p:cNvSpPr txBox="1"/>
          <p:nvPr/>
        </p:nvSpPr>
        <p:spPr>
          <a:xfrm>
            <a:off x="4901578" y="301164"/>
            <a:ext cx="71382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>
                <a:latin typeface="Georgia" pitchFamily="18" charset="0"/>
              </a:rPr>
              <a:t>Why stalled progress?</a:t>
            </a:r>
          </a:p>
        </p:txBody>
      </p:sp>
    </p:spTree>
    <p:extLst>
      <p:ext uri="{BB962C8B-B14F-4D97-AF65-F5344CB8AC3E}">
        <p14:creationId xmlns:p14="http://schemas.microsoft.com/office/powerpoint/2010/main" val="3984799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cu_logo_sml_150_pp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12192000" cy="1212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403253" y="1208571"/>
            <a:ext cx="1138549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>
                <a:solidFill>
                  <a:schemeClr val="bg1"/>
                </a:solidFill>
                <a:latin typeface="Georgia" pitchFamily="18" charset="0"/>
              </a:rPr>
              <a:t>3. Macroeconomic growth and stability </a:t>
            </a:r>
          </a:p>
          <a:p>
            <a:r>
              <a:rPr lang="en-US" sz="2400" b="1" dirty="0">
                <a:solidFill>
                  <a:schemeClr val="bg1"/>
                </a:solidFill>
                <a:latin typeface="Georgia" pitchFamily="18" charset="0"/>
              </a:rPr>
              <a:t>Poverty</a:t>
            </a:r>
            <a:r>
              <a:rPr lang="en-US" sz="2400" dirty="0">
                <a:solidFill>
                  <a:schemeClr val="bg1"/>
                </a:solidFill>
                <a:latin typeface="Georgia" pitchFamily="18" charset="0"/>
              </a:rPr>
              <a:t> is main cause of food insecurity. </a:t>
            </a:r>
            <a:r>
              <a:rPr lang="en-US" sz="2400" b="1" dirty="0">
                <a:solidFill>
                  <a:schemeClr val="bg1"/>
                </a:solidFill>
                <a:latin typeface="Georgia" pitchFamily="18" charset="0"/>
              </a:rPr>
              <a:t>COVID</a:t>
            </a:r>
            <a:r>
              <a:rPr lang="en-US" sz="2400" dirty="0">
                <a:solidFill>
                  <a:schemeClr val="bg1"/>
                </a:solidFill>
                <a:latin typeface="Georgia" pitchFamily="18" charset="0"/>
              </a:rPr>
              <a:t> slowed growth; poverty rose. Macro instability fuels </a:t>
            </a:r>
            <a:r>
              <a:rPr lang="en-US" sz="2400" b="1" dirty="0">
                <a:solidFill>
                  <a:schemeClr val="bg1"/>
                </a:solidFill>
                <a:latin typeface="Georgia" pitchFamily="18" charset="0"/>
              </a:rPr>
              <a:t>flight to dollar</a:t>
            </a:r>
            <a:r>
              <a:rPr lang="en-US" sz="2400" dirty="0">
                <a:solidFill>
                  <a:schemeClr val="bg1"/>
                </a:solidFill>
                <a:latin typeface="Georgia" pitchFamily="18" charset="0"/>
              </a:rPr>
              <a:t>, debt/food prices worsen in LMICs. </a:t>
            </a:r>
            <a:r>
              <a:rPr lang="en-US" sz="2400" b="1" dirty="0">
                <a:solidFill>
                  <a:schemeClr val="bg1"/>
                </a:solidFill>
                <a:latin typeface="Georgia" pitchFamily="18" charset="0"/>
              </a:rPr>
              <a:t>&gt;3 bn cannot afford </a:t>
            </a:r>
            <a:r>
              <a:rPr lang="en-US" sz="2400" dirty="0">
                <a:solidFill>
                  <a:schemeClr val="bg1"/>
                </a:solidFill>
                <a:latin typeface="Georgia" pitchFamily="18" charset="0"/>
              </a:rPr>
              <a:t>a healthy diet. </a:t>
            </a:r>
            <a:r>
              <a:rPr lang="en-US" sz="2400" b="1" dirty="0">
                <a:solidFill>
                  <a:schemeClr val="bg1"/>
                </a:solidFill>
                <a:latin typeface="Georgia" pitchFamily="18" charset="0"/>
              </a:rPr>
              <a:t>Safety nets </a:t>
            </a:r>
            <a:r>
              <a:rPr lang="en-US" sz="2400" dirty="0">
                <a:solidFill>
                  <a:schemeClr val="bg1"/>
                </a:solidFill>
                <a:latin typeface="Georgia" pitchFamily="18" charset="0"/>
              </a:rPr>
              <a:t>are currently insufficient.</a:t>
            </a:r>
          </a:p>
          <a:p>
            <a:endParaRPr lang="en-US" sz="2400" dirty="0">
              <a:solidFill>
                <a:schemeClr val="bg1"/>
              </a:solidFill>
              <a:latin typeface="Georgia" pitchFamily="18" charset="0"/>
            </a:endParaRPr>
          </a:p>
          <a:p>
            <a:endParaRPr lang="en-US" sz="2400" dirty="0">
              <a:solidFill>
                <a:schemeClr val="bg1"/>
              </a:solidFill>
              <a:latin typeface="Georgia" pitchFamily="18" charset="0"/>
            </a:endParaRPr>
          </a:p>
          <a:p>
            <a:endParaRPr lang="en-US" sz="2400" dirty="0">
              <a:solidFill>
                <a:schemeClr val="bg1"/>
              </a:solidFill>
              <a:latin typeface="Georgia" pitchFamily="18" charset="0"/>
            </a:endParaRPr>
          </a:p>
          <a:p>
            <a:endParaRPr lang="en-US" sz="2400" dirty="0">
              <a:solidFill>
                <a:schemeClr val="bg1"/>
              </a:solidFill>
              <a:latin typeface="Georgia" pitchFamily="18" charset="0"/>
            </a:endParaRPr>
          </a:p>
        </p:txBody>
      </p:sp>
      <p:pic>
        <p:nvPicPr>
          <p:cNvPr id="8" name="Picture 7" descr="Chart&#10;&#10;Description automatically generated with low confidence">
            <a:extLst>
              <a:ext uri="{FF2B5EF4-FFF2-40B4-BE49-F238E27FC236}">
                <a16:creationId xmlns:a16="http://schemas.microsoft.com/office/drawing/2014/main" id="{6E1777D9-B436-A1D0-F9E2-E577237057B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722" y="2802853"/>
            <a:ext cx="5712556" cy="396774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4976D9C-DFB8-6D4B-3BD3-22A8275340BE}"/>
              </a:ext>
            </a:extLst>
          </p:cNvPr>
          <p:cNvSpPr txBox="1"/>
          <p:nvPr/>
        </p:nvSpPr>
        <p:spPr>
          <a:xfrm>
            <a:off x="4901578" y="301164"/>
            <a:ext cx="71382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>
                <a:latin typeface="Georgia" pitchFamily="18" charset="0"/>
              </a:rPr>
              <a:t>Why stalled progress?</a:t>
            </a:r>
          </a:p>
        </p:txBody>
      </p:sp>
    </p:spTree>
    <p:extLst>
      <p:ext uri="{BB962C8B-B14F-4D97-AF65-F5344CB8AC3E}">
        <p14:creationId xmlns:p14="http://schemas.microsoft.com/office/powerpoint/2010/main" val="20454010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u_logo_sml_150_ppt">
            <a:extLst>
              <a:ext uri="{FF2B5EF4-FFF2-40B4-BE49-F238E27FC236}">
                <a16:creationId xmlns:a16="http://schemas.microsoft.com/office/drawing/2014/main" id="{99470695-8B94-34D2-7369-280FA09651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120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D939BCB-8CCF-4929-860B-0A436536CE1C}"/>
              </a:ext>
            </a:extLst>
          </p:cNvPr>
          <p:cNvSpPr txBox="1"/>
          <p:nvPr/>
        </p:nvSpPr>
        <p:spPr>
          <a:xfrm>
            <a:off x="5819695" y="340649"/>
            <a:ext cx="57188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>
                <a:latin typeface="Georgia" pitchFamily="18" charset="0"/>
              </a:rPr>
              <a:t>Don’t despair … innovate!</a:t>
            </a:r>
          </a:p>
        </p:txBody>
      </p:sp>
      <p:pic>
        <p:nvPicPr>
          <p:cNvPr id="10" name="Picture 9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E10B3590-9EDB-241E-418A-5266349DC1D2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28" y="2524823"/>
            <a:ext cx="4005558" cy="26572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B005334-D5DE-F2BC-44F9-4300979573DD}"/>
              </a:ext>
            </a:extLst>
          </p:cNvPr>
          <p:cNvSpPr txBox="1"/>
          <p:nvPr/>
        </p:nvSpPr>
        <p:spPr>
          <a:xfrm>
            <a:off x="840898" y="5415760"/>
            <a:ext cx="10697670" cy="1045119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Georgia" pitchFamily="18" charset="0"/>
              </a:rPr>
              <a:t>We can prevail again IFF we again follow a </a:t>
            </a:r>
            <a:r>
              <a:rPr lang="en-US" sz="2400" b="1" i="1" u="sng" dirty="0">
                <a:solidFill>
                  <a:schemeClr val="bg1"/>
                </a:solidFill>
                <a:latin typeface="Georgia" pitchFamily="18" charset="0"/>
              </a:rPr>
              <a:t>progressive</a:t>
            </a:r>
            <a:r>
              <a:rPr lang="en-US" sz="2400" b="1" i="1" dirty="0">
                <a:solidFill>
                  <a:schemeClr val="bg1"/>
                </a:solidFill>
                <a:latin typeface="Georgia" pitchFamily="18" charset="0"/>
              </a:rPr>
              <a:t> </a:t>
            </a:r>
            <a:r>
              <a:rPr lang="en-US" sz="2400" dirty="0">
                <a:solidFill>
                  <a:schemeClr val="bg1"/>
                </a:solidFill>
                <a:latin typeface="Georgia" pitchFamily="18" charset="0"/>
              </a:rPr>
              <a:t>strategy: </a:t>
            </a:r>
          </a:p>
          <a:p>
            <a:r>
              <a:rPr lang="en-US" sz="2400" dirty="0">
                <a:solidFill>
                  <a:schemeClr val="bg1"/>
                </a:solidFill>
                <a:latin typeface="Georgia" pitchFamily="18" charset="0"/>
              </a:rPr>
              <a:t>Trust and invest in </a:t>
            </a:r>
            <a:r>
              <a:rPr lang="en-US" sz="2400" b="1" dirty="0">
                <a:solidFill>
                  <a:schemeClr val="bg1"/>
                </a:solidFill>
                <a:latin typeface="Georgia" pitchFamily="18" charset="0"/>
              </a:rPr>
              <a:t>science</a:t>
            </a:r>
            <a:r>
              <a:rPr lang="en-US" sz="2400" dirty="0">
                <a:solidFill>
                  <a:schemeClr val="bg1"/>
                </a:solidFill>
                <a:latin typeface="Georgia" pitchFamily="18" charset="0"/>
              </a:rPr>
              <a:t> + </a:t>
            </a:r>
            <a:r>
              <a:rPr lang="en-US" sz="2400" b="1" dirty="0">
                <a:solidFill>
                  <a:schemeClr val="bg1"/>
                </a:solidFill>
                <a:latin typeface="Georgia" pitchFamily="18" charset="0"/>
              </a:rPr>
              <a:t>solidarity w/poor</a:t>
            </a:r>
            <a:r>
              <a:rPr lang="en-US" sz="2400" dirty="0">
                <a:solidFill>
                  <a:schemeClr val="bg1"/>
                </a:solidFill>
                <a:latin typeface="Georgia" pitchFamily="18" charset="0"/>
              </a:rPr>
              <a:t>.</a:t>
            </a:r>
            <a:endParaRPr lang="en-US" sz="2400" b="1" dirty="0">
              <a:solidFill>
                <a:schemeClr val="bg1"/>
              </a:solidFill>
              <a:latin typeface="Georgia" pitchFamily="18" charset="0"/>
            </a:endParaRPr>
          </a:p>
          <a:p>
            <a:pPr algn="r"/>
            <a:endParaRPr lang="en-US" sz="2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715C996-A0AF-093D-1E3E-3E1B11FA3E43}"/>
              </a:ext>
            </a:extLst>
          </p:cNvPr>
          <p:cNvSpPr txBox="1"/>
          <p:nvPr/>
        </p:nvSpPr>
        <p:spPr>
          <a:xfrm>
            <a:off x="446885" y="1344663"/>
            <a:ext cx="11811573" cy="345777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Georgia" pitchFamily="18" charset="0"/>
              </a:rPr>
              <a:t>The world has previously and can again overcome global food crises. Higher prices induce AFS innovation. Do well by doing good!</a:t>
            </a:r>
          </a:p>
          <a:p>
            <a:endParaRPr lang="en-US" sz="2400" b="1" dirty="0">
              <a:solidFill>
                <a:schemeClr val="bg1"/>
              </a:solidFill>
              <a:latin typeface="Georgia" pitchFamily="18" charset="0"/>
            </a:endParaRPr>
          </a:p>
          <a:p>
            <a:pPr algn="r"/>
            <a:endParaRPr lang="en-US" sz="2400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A5BD690-8A33-5CED-333F-55087E86BF58}"/>
              </a:ext>
            </a:extLst>
          </p:cNvPr>
          <p:cNvGrpSpPr/>
          <p:nvPr/>
        </p:nvGrpSpPr>
        <p:grpSpPr>
          <a:xfrm>
            <a:off x="4577140" y="2931409"/>
            <a:ext cx="7339064" cy="1888015"/>
            <a:chOff x="4577140" y="2931409"/>
            <a:chExt cx="7339064" cy="1888015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BB263F38-3313-04DB-3642-5FF05FF9D3F1}"/>
                </a:ext>
              </a:extLst>
            </p:cNvPr>
            <p:cNvGrpSpPr/>
            <p:nvPr/>
          </p:nvGrpSpPr>
          <p:grpSpPr>
            <a:xfrm>
              <a:off x="4577140" y="2931409"/>
              <a:ext cx="7339064" cy="1888015"/>
              <a:chOff x="1609653" y="2805836"/>
              <a:chExt cx="13364721" cy="3201088"/>
            </a:xfrm>
          </p:grpSpPr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A78464E3-9A47-9672-6786-68C6E79B4C94}"/>
                  </a:ext>
                </a:extLst>
              </p:cNvPr>
              <p:cNvSpPr txBox="1"/>
              <p:nvPr/>
            </p:nvSpPr>
            <p:spPr>
              <a:xfrm>
                <a:off x="5748150" y="5537278"/>
                <a:ext cx="9226224" cy="4696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>
                    <a:solidFill>
                      <a:schemeClr val="bg1"/>
                    </a:solidFill>
                    <a:latin typeface="Georgia" panose="02040502050405020303" pitchFamily="18" charset="0"/>
                  </a:rPr>
                  <a:t>Photo credits: IRRI, </a:t>
                </a:r>
                <a:r>
                  <a:rPr lang="en-US" sz="1200" dirty="0" err="1">
                    <a:solidFill>
                      <a:schemeClr val="bg1"/>
                    </a:solidFill>
                    <a:latin typeface="Georgia" panose="02040502050405020303" pitchFamily="18" charset="0"/>
                  </a:rPr>
                  <a:t>Edesia</a:t>
                </a:r>
                <a:r>
                  <a:rPr lang="en-US" sz="1200" dirty="0">
                    <a:solidFill>
                      <a:schemeClr val="bg1"/>
                    </a:solidFill>
                    <a:latin typeface="Georgia" panose="02040502050405020303" pitchFamily="18" charset="0"/>
                  </a:rPr>
                  <a:t>, Mike Gore</a:t>
                </a:r>
              </a:p>
            </p:txBody>
          </p:sp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4BE8112D-32B2-6383-3786-60DD1215F1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609653" y="2805836"/>
                <a:ext cx="4467090" cy="2511135"/>
              </a:xfrm>
              <a:prstGeom prst="rect">
                <a:avLst/>
              </a:prstGeom>
            </p:spPr>
          </p:pic>
        </p:grp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92FD2E36-D2C5-B33B-50ED-BA4D6994CE6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159279" y="2931409"/>
              <a:ext cx="2174060" cy="1481078"/>
            </a:xfrm>
            <a:prstGeom prst="rect">
              <a:avLst/>
            </a:prstGeom>
          </p:spPr>
        </p:pic>
        <p:pic>
          <p:nvPicPr>
            <p:cNvPr id="13" name="Picture 2" descr="State-Of-The-Art Automation Processes Helps More Malnourished Children |  Rockwell Automation">
              <a:extLst>
                <a:ext uri="{FF2B5EF4-FFF2-40B4-BE49-F238E27FC236}">
                  <a16:creationId xmlns:a16="http://schemas.microsoft.com/office/drawing/2014/main" id="{88D53559-95BD-6D64-7DD9-85FC1621CC8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54193" y="2931409"/>
              <a:ext cx="1481078" cy="14810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569964672"/>
      </p:ext>
    </p:extLst>
  </p:cSld>
  <p:clrMapOvr>
    <a:masterClrMapping/>
  </p:clrMapOvr>
</p:sld>
</file>

<file path=ppt/theme/theme1.xml><?xml version="1.0" encoding="utf-8"?>
<a:theme xmlns:a="http://schemas.openxmlformats.org/drawingml/2006/main" name="IFPRI Zoom">
  <a:themeElements>
    <a:clrScheme name="IFPRI Color Palett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62BA45"/>
      </a:accent1>
      <a:accent2>
        <a:srgbClr val="00AE9A"/>
      </a:accent2>
      <a:accent3>
        <a:srgbClr val="EF463B"/>
      </a:accent3>
      <a:accent4>
        <a:srgbClr val="F7921E"/>
      </a:accent4>
      <a:accent5>
        <a:srgbClr val="8850A0"/>
      </a:accent5>
      <a:accent6>
        <a:srgbClr val="007DB3"/>
      </a:accent6>
      <a:hlink>
        <a:srgbClr val="3C5567"/>
      </a:hlink>
      <a:folHlink>
        <a:srgbClr val="95C94F"/>
      </a:folHlink>
    </a:clrScheme>
    <a:fontScheme name="IFPRI 2017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>
        <a:noAutofit/>
      </a:bodyPr>
      <a:lstStyle>
        <a:defPPr algn="r">
          <a:defRPr sz="24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D7A8DB8B-EB9A-4DE6-95F0-E88809FC0F81}" vid="{51B3EFE2-C9CC-4BCD-AD85-8CCB3FF5B955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IFPRI Presentation Template_Dark_Zoom</Template>
  <TotalTime>2366</TotalTime>
  <Words>1136</Words>
  <Application>Microsoft Office PowerPoint</Application>
  <PresentationFormat>Widescreen</PresentationFormat>
  <Paragraphs>140</Paragraphs>
  <Slides>18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30" baseType="lpstr">
      <vt:lpstr>Aharoni</vt:lpstr>
      <vt:lpstr>Arial</vt:lpstr>
      <vt:lpstr>Calibri</vt:lpstr>
      <vt:lpstr>Calibri Light</vt:lpstr>
      <vt:lpstr>Courier New</vt:lpstr>
      <vt:lpstr>Georgia</vt:lpstr>
      <vt:lpstr>Wingdings</vt:lpstr>
      <vt:lpstr>Work Sans 1</vt:lpstr>
      <vt:lpstr>Work Sans 2</vt:lpstr>
      <vt:lpstr>Work Sans 3</vt:lpstr>
      <vt:lpstr>IFPRI Zoom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IFPRI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 Barrett</dc:creator>
  <cp:lastModifiedBy>Chris Barrett</cp:lastModifiedBy>
  <cp:revision>58</cp:revision>
  <dcterms:created xsi:type="dcterms:W3CDTF">2021-03-10T01:54:34Z</dcterms:created>
  <dcterms:modified xsi:type="dcterms:W3CDTF">2023-01-05T23:40:52Z</dcterms:modified>
</cp:coreProperties>
</file>